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1" r:id="rId1"/>
    <p:sldMasterId id="2147483700" r:id="rId2"/>
  </p:sldMasterIdLst>
  <p:notesMasterIdLst>
    <p:notesMasterId r:id="rId49"/>
  </p:notesMasterIdLst>
  <p:handoutMasterIdLst>
    <p:handoutMasterId r:id="rId50"/>
  </p:handoutMasterIdLst>
  <p:sldIdLst>
    <p:sldId id="308" r:id="rId3"/>
    <p:sldId id="256" r:id="rId4"/>
    <p:sldId id="278" r:id="rId5"/>
    <p:sldId id="303" r:id="rId6"/>
    <p:sldId id="279" r:id="rId7"/>
    <p:sldId id="258" r:id="rId8"/>
    <p:sldId id="259" r:id="rId9"/>
    <p:sldId id="304" r:id="rId10"/>
    <p:sldId id="306" r:id="rId11"/>
    <p:sldId id="260" r:id="rId12"/>
    <p:sldId id="263" r:id="rId13"/>
    <p:sldId id="261" r:id="rId14"/>
    <p:sldId id="264" r:id="rId15"/>
    <p:sldId id="309" r:id="rId16"/>
    <p:sldId id="265" r:id="rId17"/>
    <p:sldId id="266" r:id="rId18"/>
    <p:sldId id="287" r:id="rId19"/>
    <p:sldId id="285" r:id="rId20"/>
    <p:sldId id="268" r:id="rId21"/>
    <p:sldId id="286" r:id="rId22"/>
    <p:sldId id="281" r:id="rId23"/>
    <p:sldId id="289" r:id="rId24"/>
    <p:sldId id="313" r:id="rId25"/>
    <p:sldId id="291" r:id="rId26"/>
    <p:sldId id="283" r:id="rId27"/>
    <p:sldId id="269" r:id="rId28"/>
    <p:sldId id="270" r:id="rId29"/>
    <p:sldId id="272" r:id="rId30"/>
    <p:sldId id="305" r:id="rId31"/>
    <p:sldId id="288" r:id="rId32"/>
    <p:sldId id="274" r:id="rId33"/>
    <p:sldId id="294" r:id="rId34"/>
    <p:sldId id="292" r:id="rId35"/>
    <p:sldId id="293" r:id="rId36"/>
    <p:sldId id="297" r:id="rId37"/>
    <p:sldId id="295" r:id="rId38"/>
    <p:sldId id="296" r:id="rId39"/>
    <p:sldId id="298" r:id="rId40"/>
    <p:sldId id="299" r:id="rId41"/>
    <p:sldId id="301" r:id="rId42"/>
    <p:sldId id="300" r:id="rId43"/>
    <p:sldId id="302" r:id="rId44"/>
    <p:sldId id="314" r:id="rId45"/>
    <p:sldId id="315" r:id="rId46"/>
    <p:sldId id="275" r:id="rId47"/>
    <p:sldId id="276" r:id="rId4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ka Steibelt" initials="E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A6A"/>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74" autoAdjust="0"/>
    <p:restoredTop sz="75059" autoAdjust="0"/>
  </p:normalViewPr>
  <p:slideViewPr>
    <p:cSldViewPr>
      <p:cViewPr>
        <p:scale>
          <a:sx n="84" d="100"/>
          <a:sy n="84" d="100"/>
        </p:scale>
        <p:origin x="-2394" y="-14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CA"/>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FBC451E2-0FBB-4251-9223-933762523FA9}" type="datetimeFigureOut">
              <a:rPr lang="en-CA" smtClean="0"/>
              <a:pPr/>
              <a:t>26/03/2013</a:t>
            </a:fld>
            <a:endParaRPr lang="en-CA"/>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CA"/>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04023A55-B34B-4587-AFCC-855F85FC16B1}" type="slidenum">
              <a:rPr lang="en-CA" smtClean="0"/>
              <a:pPr/>
              <a:t>‹#›</a:t>
            </a:fld>
            <a:endParaRPr lang="en-CA"/>
          </a:p>
        </p:txBody>
      </p:sp>
    </p:spTree>
    <p:extLst>
      <p:ext uri="{BB962C8B-B14F-4D97-AF65-F5344CB8AC3E}">
        <p14:creationId xmlns:p14="http://schemas.microsoft.com/office/powerpoint/2010/main" val="34830847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82B6A547-10D1-4093-85A0-AB8D95B22E5D}" type="datetimeFigureOut">
              <a:rPr lang="en-US" smtClean="0"/>
              <a:pPr/>
              <a:t>3/26/2013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E5432E85-BD21-48AF-A55B-C540203B97F3}" type="slidenum">
              <a:rPr lang="en-US" smtClean="0"/>
              <a:pPr/>
              <a:t>‹#›</a:t>
            </a:fld>
            <a:endParaRPr lang="en-US"/>
          </a:p>
        </p:txBody>
      </p:sp>
    </p:spTree>
    <p:extLst>
      <p:ext uri="{BB962C8B-B14F-4D97-AF65-F5344CB8AC3E}">
        <p14:creationId xmlns:p14="http://schemas.microsoft.com/office/powerpoint/2010/main" val="633725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mailto:adoptionopenness@oacas.org"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kern="1200" dirty="0" smtClean="0">
                <a:solidFill>
                  <a:schemeClr val="tx1"/>
                </a:solidFill>
                <a:effectLst/>
                <a:latin typeface="+mn-lt"/>
                <a:ea typeface="+mn-ea"/>
                <a:cs typeface="+mn-cs"/>
              </a:rPr>
              <a:t>Hello everyone. My name is Erika Steibelt and I am the Manager of Learning Resources Development with the Ontario Association of Children’s Aid Societies. On behalf of OACAS and the openness in adoption curriculum advisory sub-committee who worked diligently to put this webinar together, I’d like to welcome you and thank you for joining us. </a:t>
            </a:r>
          </a:p>
          <a:p>
            <a:endParaRPr lang="en-CA" sz="1200" kern="1200" dirty="0" smtClean="0">
              <a:solidFill>
                <a:schemeClr val="tx1"/>
              </a:solidFill>
              <a:effectLst/>
              <a:latin typeface="+mn-lt"/>
              <a:ea typeface="+mn-ea"/>
              <a:cs typeface="+mn-cs"/>
            </a:endParaRPr>
          </a:p>
          <a:p>
            <a:r>
              <a:rPr lang="en-CA" sz="1200" kern="1200" dirty="0" smtClean="0">
                <a:solidFill>
                  <a:schemeClr val="tx1"/>
                </a:solidFill>
                <a:effectLst/>
                <a:latin typeface="+mn-lt"/>
                <a:ea typeface="+mn-ea"/>
                <a:cs typeface="+mn-cs"/>
              </a:rPr>
              <a:t>Before we begin, let me first let you know that when you dialed in, your phone was automatically muted.  If you are on the line but are having trouble logging into the webinar, please note that due to the overwhelming demand we’ve had for this webinar, OACAS had to make a slight change to the connection information and this was sent out yesterday so be sure to use the hyperlink provided in the email yesterday morning. If you are still having trouble, please press *0 to speak to an operator.</a:t>
            </a:r>
          </a:p>
          <a:p>
            <a:r>
              <a:rPr lang="en-CA" sz="1200" kern="1200" dirty="0" smtClean="0">
                <a:solidFill>
                  <a:schemeClr val="tx1"/>
                </a:solidFill>
                <a:effectLst/>
                <a:latin typeface="+mn-lt"/>
                <a:ea typeface="+mn-ea"/>
                <a:cs typeface="+mn-cs"/>
              </a:rPr>
              <a:t> </a:t>
            </a:r>
          </a:p>
          <a:p>
            <a:r>
              <a:rPr lang="en-CA" sz="1200" kern="1200" dirty="0" smtClean="0">
                <a:solidFill>
                  <a:schemeClr val="tx1"/>
                </a:solidFill>
                <a:effectLst/>
                <a:latin typeface="+mn-lt"/>
                <a:ea typeface="+mn-ea"/>
                <a:cs typeface="+mn-cs"/>
              </a:rPr>
              <a:t>We are going to be using a poll question function a few times in our webinar today and so if you are joining us in a group, we ask that you nominate someone who can sit near the computer and respond to the poll on your group’s behalf. </a:t>
            </a:r>
          </a:p>
          <a:p>
            <a:endParaRPr lang="en-CA" baseline="0" dirty="0" smtClean="0"/>
          </a:p>
        </p:txBody>
      </p:sp>
      <p:sp>
        <p:nvSpPr>
          <p:cNvPr id="4" name="Slide Number Placeholder 3"/>
          <p:cNvSpPr>
            <a:spLocks noGrp="1"/>
          </p:cNvSpPr>
          <p:nvPr>
            <p:ph type="sldNum" sz="quarter" idx="10"/>
          </p:nvPr>
        </p:nvSpPr>
        <p:spPr/>
        <p:txBody>
          <a:bodyPr/>
          <a:lstStyle/>
          <a:p>
            <a:fld id="{E5432E85-BD21-48AF-A55B-C540203B97F3}" type="slidenum">
              <a:rPr lang="en-US" smtClean="0"/>
              <a:pPr/>
              <a:t>1</a:t>
            </a:fld>
            <a:endParaRPr lang="en-US" dirty="0"/>
          </a:p>
        </p:txBody>
      </p:sp>
    </p:spTree>
    <p:extLst>
      <p:ext uri="{BB962C8B-B14F-4D97-AF65-F5344CB8AC3E}">
        <p14:creationId xmlns:p14="http://schemas.microsoft.com/office/powerpoint/2010/main" val="837702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The consideration of openness is a long-standing practice in adoption planning and has been predicated on the child’s best interests. P</a:t>
            </a:r>
            <a:r>
              <a:rPr lang="en-US" dirty="0" err="1"/>
              <a:t>rovisions</a:t>
            </a:r>
            <a:r>
              <a:rPr lang="en-US" dirty="0"/>
              <a:t> regarding openness existed in the CFSA prior to Bill 179</a:t>
            </a:r>
            <a:r>
              <a:rPr lang="en-CA" dirty="0"/>
              <a:t>. </a:t>
            </a:r>
          </a:p>
          <a:p>
            <a:endParaRPr lang="en-CA" dirty="0"/>
          </a:p>
          <a:p>
            <a:r>
              <a:rPr lang="en-CA" dirty="0"/>
              <a:t>Since November 2006, the CFSA has provided for applications for openness orders. However, until the Bill 179 amendments, only a CAS could apply for an openness order, and an application for openness was only possible where there was no order for access to the Crown Ward who was being placed for adoption- this is outlined in s. 145.1 of the CFSA. Furthermore, before it was the case that the CAS could only bring that application where all parties affected (so, for example, the prospective adoptive parents, the child and people significant in the child’s life prior to the adoption) were agreeable to the terms of the openness order being proposed. </a:t>
            </a:r>
          </a:p>
          <a:p>
            <a:endParaRPr lang="en-CA" dirty="0"/>
          </a:p>
          <a:p>
            <a:r>
              <a:rPr lang="en-CA" dirty="0"/>
              <a:t>Let’s briefly take a look at Bill 179 and the reasons why it came about. </a:t>
            </a:r>
          </a:p>
        </p:txBody>
      </p:sp>
      <p:sp>
        <p:nvSpPr>
          <p:cNvPr id="4" name="Slide Number Placeholder 3"/>
          <p:cNvSpPr>
            <a:spLocks noGrp="1"/>
          </p:cNvSpPr>
          <p:nvPr>
            <p:ph type="sldNum" sz="quarter" idx="10"/>
          </p:nvPr>
        </p:nvSpPr>
        <p:spPr/>
        <p:txBody>
          <a:bodyPr/>
          <a:lstStyle/>
          <a:p>
            <a:fld id="{E5432E85-BD21-48AF-A55B-C540203B97F3}"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CA" dirty="0"/>
              <a:t>In 2006, the government of Ontario introduced the Transformation Agenda and subsequent amendments to the </a:t>
            </a:r>
            <a:r>
              <a:rPr lang="en-CA" i="1" dirty="0"/>
              <a:t>Child and Family Services Act</a:t>
            </a:r>
            <a:r>
              <a:rPr lang="en-CA" dirty="0"/>
              <a:t>. A key element of the change was the reduction of barriers to adoption, specifically the inclusion of openness orders and agreements where clinically appropriate. </a:t>
            </a:r>
          </a:p>
          <a:p>
            <a:endParaRPr lang="en-CA" dirty="0"/>
          </a:p>
          <a:p>
            <a:r>
              <a:rPr lang="en-CA" dirty="0"/>
              <a:t>In 2008, the government of Ontario established the Expert Panel on Infertility and Adoption to provide the government with advice on how to improve Ontario’s adoption system as well as access to fertility monitoring and assisted reproductive services.  In August 2009, the Expert Panel released a report entitled </a:t>
            </a:r>
            <a:r>
              <a:rPr lang="en-CA" i="1" dirty="0"/>
              <a:t>Raising Expectations</a:t>
            </a:r>
            <a:r>
              <a:rPr lang="en-CA" dirty="0"/>
              <a:t>, which included recommendations to remove barriers to adoption by allowing for openness in adoption plans, among other measures. </a:t>
            </a:r>
          </a:p>
          <a:p>
            <a:endParaRPr lang="en-CA" dirty="0"/>
          </a:p>
          <a:p>
            <a:r>
              <a:rPr lang="en-CA" dirty="0"/>
              <a:t>In response to </a:t>
            </a:r>
            <a:r>
              <a:rPr lang="en-CA" i="1" dirty="0"/>
              <a:t>the report </a:t>
            </a:r>
            <a:r>
              <a:rPr lang="en-CA" dirty="0"/>
              <a:t>and through discussions with a range of stakeholders, in April 2011, the government of Ontario introduced legislative changes through Bill 179 to remove the barriers for Crown Wards to be adopted where there is an access order in place. - For example, a new provision was added reinforcing that Children’s Aid Societies are not prevented from planning for the adoption of a Crown Ward, specifically where an access order is in effect. By the same token, Children’s Aid Societies must consider some level of openness for each adoption situation where the permanency plan for that child can be enhanced and thus, where meaningful and beneficial relationships can be maintained. </a:t>
            </a:r>
          </a:p>
          <a:p>
            <a:r>
              <a:rPr lang="en-CA" dirty="0"/>
              <a:t>Bill 179 was also introduced to make amendments to the CFSA regarding the provision of care and maintenance. </a:t>
            </a:r>
          </a:p>
          <a:p>
            <a:endParaRPr lang="en-CA" dirty="0"/>
          </a:p>
          <a:p>
            <a:r>
              <a:rPr lang="en-CA" dirty="0"/>
              <a:t>The amendments to the CFSA proposed by Bill 179, namely </a:t>
            </a:r>
            <a:r>
              <a:rPr lang="en-CA" i="1" dirty="0"/>
              <a:t>Building Families and Supporting Youth to be Successful Act</a:t>
            </a:r>
            <a:r>
              <a:rPr lang="en-CA" dirty="0"/>
              <a:t> became effective September 1, 2011. </a:t>
            </a:r>
          </a:p>
          <a:p>
            <a:endParaRPr lang="en-CA" dirty="0"/>
          </a:p>
          <a:p>
            <a:r>
              <a:rPr lang="en-CA" dirty="0"/>
              <a:t>With that being said, let’s summarize Bill 179’s two areas of reform.</a:t>
            </a:r>
          </a:p>
        </p:txBody>
      </p:sp>
      <p:sp>
        <p:nvSpPr>
          <p:cNvPr id="4" name="Slide Number Placeholder 3"/>
          <p:cNvSpPr>
            <a:spLocks noGrp="1"/>
          </p:cNvSpPr>
          <p:nvPr>
            <p:ph type="sldNum" sz="quarter" idx="10"/>
          </p:nvPr>
        </p:nvSpPr>
        <p:spPr/>
        <p:txBody>
          <a:bodyPr/>
          <a:lstStyle/>
          <a:p>
            <a:fld id="{E5432E85-BD21-48AF-A55B-C540203B97F3}"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Briefly stated, Bill 179 focuses on </a:t>
            </a:r>
            <a:r>
              <a:rPr lang="en-CA" u="sng" dirty="0"/>
              <a:t>two</a:t>
            </a:r>
            <a:r>
              <a:rPr lang="en-CA" dirty="0"/>
              <a:t> areas of reform: </a:t>
            </a:r>
          </a:p>
          <a:p>
            <a:r>
              <a:rPr lang="en-CA" dirty="0"/>
              <a:t>1. Care and Maintenance for youth whose court ordered society care or formal customary care which was terminated at age 16 or 17 </a:t>
            </a:r>
          </a:p>
          <a:p>
            <a:r>
              <a:rPr lang="en-CA" dirty="0"/>
              <a:t>2. Adoption placements of Crown Wards with access </a:t>
            </a:r>
            <a:r>
              <a:rPr lang="en-CA" dirty="0" smtClean="0"/>
              <a:t>orders</a:t>
            </a:r>
          </a:p>
          <a:p>
            <a:endParaRPr lang="en-CA" dirty="0"/>
          </a:p>
          <a:p>
            <a:r>
              <a:rPr lang="en-CA" dirty="0"/>
              <a:t>As previously mentioned in the introduction of this webinar, our focus of today will be on the 2</a:t>
            </a:r>
            <a:r>
              <a:rPr lang="en-CA" baseline="30000" dirty="0"/>
              <a:t>nd</a:t>
            </a:r>
            <a:r>
              <a:rPr lang="en-CA" dirty="0"/>
              <a:t> area of reform, that is adoption placements of CW with access orders. </a:t>
            </a:r>
          </a:p>
        </p:txBody>
      </p:sp>
      <p:sp>
        <p:nvSpPr>
          <p:cNvPr id="4" name="Slide Number Placeholder 3"/>
          <p:cNvSpPr>
            <a:spLocks noGrp="1"/>
          </p:cNvSpPr>
          <p:nvPr>
            <p:ph type="sldNum" sz="quarter" idx="10"/>
          </p:nvPr>
        </p:nvSpPr>
        <p:spPr/>
        <p:txBody>
          <a:bodyPr/>
          <a:lstStyle/>
          <a:p>
            <a:fld id="{E5432E85-BD21-48AF-A55B-C540203B97F3}"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Essentially, Bill 179 has introduced new sections and amended existing sections of Part Viii of the CFSA. It effectively has removed access as a barrier to adoption for Crown Wards  (in other words, Crown Wards with access orders can now be placed for adoption), and mandated the consideration of openness in the adoption of all Crown Wards – thus requiring an evolution of openness practice in child welfare adoption. </a:t>
            </a:r>
          </a:p>
          <a:p>
            <a:r>
              <a:rPr lang="en-CA" dirty="0"/>
              <a:t>These changes provide a legal alternative to the use of status reviews which has been perceived as one barrier to achieving permanency.</a:t>
            </a:r>
          </a:p>
        </p:txBody>
      </p:sp>
      <p:sp>
        <p:nvSpPr>
          <p:cNvPr id="4" name="Slide Number Placeholder 3"/>
          <p:cNvSpPr>
            <a:spLocks noGrp="1"/>
          </p:cNvSpPr>
          <p:nvPr>
            <p:ph type="sldNum" sz="quarter" idx="10"/>
          </p:nvPr>
        </p:nvSpPr>
        <p:spPr/>
        <p:txBody>
          <a:bodyPr/>
          <a:lstStyle/>
          <a:p>
            <a:fld id="{E5432E85-BD21-48AF-A55B-C540203B97F3}"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Let’s pause again and open a poll question. </a:t>
            </a:r>
            <a:endParaRPr lang="en-CA" sz="1100" dirty="0"/>
          </a:p>
          <a:p>
            <a:r>
              <a:rPr lang="en-CA" dirty="0" smtClean="0"/>
              <a:t>Did</a:t>
            </a:r>
            <a:r>
              <a:rPr lang="en-CA" baseline="0" dirty="0" smtClean="0"/>
              <a:t> your agency make any openness arrangements for </a:t>
            </a:r>
            <a:r>
              <a:rPr lang="en-CA" dirty="0" smtClean="0"/>
              <a:t>former </a:t>
            </a:r>
            <a:r>
              <a:rPr lang="en-CA" dirty="0"/>
              <a:t>Crown Wards in 2012?</a:t>
            </a:r>
            <a:endParaRPr lang="en-CA" sz="1100" dirty="0"/>
          </a:p>
          <a:p>
            <a:pPr lvl="1"/>
            <a:r>
              <a:rPr lang="en-CA" dirty="0" smtClean="0"/>
              <a:t>Y</a:t>
            </a:r>
          </a:p>
          <a:p>
            <a:pPr lvl="1"/>
            <a:r>
              <a:rPr lang="en-CA" sz="1100" dirty="0" smtClean="0"/>
              <a:t>N</a:t>
            </a:r>
            <a:endParaRPr lang="en-CA" sz="1100"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14</a:t>
            </a:fld>
            <a:endParaRPr lang="en-US"/>
          </a:p>
        </p:txBody>
      </p:sp>
    </p:spTree>
    <p:extLst>
      <p:ext uri="{BB962C8B-B14F-4D97-AF65-F5344CB8AC3E}">
        <p14:creationId xmlns:p14="http://schemas.microsoft.com/office/powerpoint/2010/main" val="1310241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We also want to mention today what Bill 179 is </a:t>
            </a:r>
            <a:r>
              <a:rPr lang="en-CA" u="sng" dirty="0"/>
              <a:t>not</a:t>
            </a:r>
            <a:r>
              <a:rPr lang="en-CA" dirty="0"/>
              <a:t>. Specifically, Bill 179: </a:t>
            </a:r>
            <a:endParaRPr lang="en-CA" sz="1100" dirty="0"/>
          </a:p>
          <a:p>
            <a:pPr lvl="1"/>
            <a:r>
              <a:rPr lang="en-CA" dirty="0"/>
              <a:t>Does not change the test for access (access orders) </a:t>
            </a:r>
            <a:endParaRPr lang="en-CA" sz="1100" dirty="0"/>
          </a:p>
          <a:p>
            <a:pPr lvl="1"/>
            <a:r>
              <a:rPr lang="en-CA" dirty="0"/>
              <a:t>Cannot be utilized as a means for settling with birth parents</a:t>
            </a:r>
            <a:endParaRPr lang="en-CA" sz="1100"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CA" dirty="0"/>
              <a:t>As promised earlier, it is important to take a few minutes to highlight what’s new in the CFSA since the implementation of Bill 179. Before presenting these changes, I would like to acknowledge Ms. Helen Murphy and Ms. Kristina </a:t>
            </a:r>
            <a:r>
              <a:rPr lang="en-CA" dirty="0" err="1"/>
              <a:t>Reitmeier</a:t>
            </a:r>
            <a:r>
              <a:rPr lang="en-CA" dirty="0"/>
              <a:t>, Chief Counsel at CAS Toronto, whose 2011 article entitled “Access to CW, Adoption and Openness in the Wake of Bill 179” was a pivotal resource in developing this presentation- thank you ladies. </a:t>
            </a:r>
          </a:p>
          <a:p>
            <a:endParaRPr lang="en-CA" dirty="0"/>
          </a:p>
          <a:p>
            <a:r>
              <a:rPr lang="en-CA" dirty="0"/>
              <a:t>Quickly stated, Bill 179 introduced amendments to Part VII of the Act that permit Children’s Aid Societies to place Crown Wards with access for adoption. There are a number of requirements related to this path that we’re going to go over on the next few slides. </a:t>
            </a:r>
          </a:p>
          <a:p>
            <a:endParaRPr lang="en-CA" dirty="0"/>
          </a:p>
          <a:p>
            <a:r>
              <a:rPr lang="en-CA" dirty="0"/>
              <a:t>In addition, these new amendments introduced another type of application for an openness order, with a different set of requirements, which is available to a person whose court ordered access to a Crown Ward would be terminated as a result of an impending adoption placement.</a:t>
            </a:r>
          </a:p>
        </p:txBody>
      </p:sp>
      <p:sp>
        <p:nvSpPr>
          <p:cNvPr id="4" name="Slide Number Placeholder 3"/>
          <p:cNvSpPr>
            <a:spLocks noGrp="1"/>
          </p:cNvSpPr>
          <p:nvPr>
            <p:ph type="sldNum" sz="quarter" idx="10"/>
          </p:nvPr>
        </p:nvSpPr>
        <p:spPr/>
        <p:txBody>
          <a:bodyPr/>
          <a:lstStyle/>
          <a:p>
            <a:fld id="{E5432E85-BD21-48AF-A55B-C540203B97F3}"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As a result of the addition of this new section to the CFSA, there are now </a:t>
            </a:r>
            <a:r>
              <a:rPr lang="en-CA" u="sng" dirty="0"/>
              <a:t>two</a:t>
            </a:r>
            <a:r>
              <a:rPr lang="en-CA" dirty="0"/>
              <a:t> sets of circumstances in which an application for an openness order may be made: </a:t>
            </a:r>
          </a:p>
          <a:p>
            <a:endParaRPr lang="en-CA" dirty="0"/>
          </a:p>
          <a:p>
            <a:pPr marL="232943" indent="-232943">
              <a:buAutoNum type="arabicPeriod"/>
            </a:pPr>
            <a:r>
              <a:rPr lang="en-CA" dirty="0"/>
              <a:t>the situation where there is no order for access to a Crown Ward who will be placed for adoption, and the Society applies for an openness order; and</a:t>
            </a:r>
          </a:p>
          <a:p>
            <a:pPr marL="232943" indent="-232943">
              <a:buAutoNum type="arabicPeriod" startAt="2"/>
            </a:pPr>
            <a:r>
              <a:rPr lang="en-CA" dirty="0"/>
              <a:t>the situation where there is an order for access to a Crown Ward who is to be placed for adoption, and a person to whom an access order was granted applies for an openness order. </a:t>
            </a:r>
          </a:p>
          <a:p>
            <a:endParaRPr lang="en-CA" dirty="0"/>
          </a:p>
          <a:p>
            <a:r>
              <a:rPr lang="en-CA" dirty="0"/>
              <a:t>These two paths will be presented in greater detail in the slides to follow. </a:t>
            </a:r>
          </a:p>
          <a:p>
            <a:endParaRPr lang="en-CA" dirty="0"/>
          </a:p>
          <a:p>
            <a:r>
              <a:rPr lang="en-CA" dirty="0"/>
              <a:t>In order to best present these two sets of circumstances, we have adapted from charts generously shared by Ottawa CAS and CAS of Toronto- a heartfelt thank you goes out to these two organizations. </a:t>
            </a:r>
          </a:p>
          <a:p>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CA" dirty="0"/>
              <a:t>Let’s first look at the process and steps involved as per the amended CFSA in the situation where we’re looking to place a Crown Ward for adoption who had an access order.  </a:t>
            </a:r>
          </a:p>
          <a:p>
            <a:endParaRPr lang="en-CA" dirty="0"/>
          </a:p>
          <a:p>
            <a:r>
              <a:rPr lang="en-CA" dirty="0"/>
              <a:t>Let’s first consider the case of a 13 year old Crown Ward named </a:t>
            </a:r>
            <a:r>
              <a:rPr lang="en-CA" b="1" dirty="0"/>
              <a:t>Johnny</a:t>
            </a:r>
            <a:r>
              <a:rPr lang="en-CA" dirty="0"/>
              <a:t>  who had an access order with his aunt </a:t>
            </a:r>
            <a:r>
              <a:rPr lang="en-CA" b="1" dirty="0"/>
              <a:t>Susan</a:t>
            </a:r>
            <a:r>
              <a:rPr lang="en-CA" dirty="0"/>
              <a:t>, who’s been significant in his life. Based on Johnny’s wishes to obtain a permanent family, Johnny was placed for adoption with a </a:t>
            </a:r>
            <a:r>
              <a:rPr lang="en-CA" b="1" dirty="0"/>
              <a:t>loving couple </a:t>
            </a:r>
            <a:r>
              <a:rPr lang="en-CA" dirty="0"/>
              <a:t> (Mary and Ron) who was found to be a prospective match.  </a:t>
            </a:r>
          </a:p>
          <a:p>
            <a:endParaRPr lang="en-CA" dirty="0"/>
          </a:p>
          <a:p>
            <a:r>
              <a:rPr lang="en-CA" dirty="0"/>
              <a:t>The CAS is able to place Johnny for adoption where there is an outstanding access order because of the new sections </a:t>
            </a:r>
            <a:r>
              <a:rPr lang="en-CA" b="1" dirty="0"/>
              <a:t>141.1.1 (1) and (2). </a:t>
            </a:r>
            <a:r>
              <a:rPr lang="en-CA" dirty="0"/>
              <a:t>  </a:t>
            </a:r>
          </a:p>
          <a:p>
            <a:r>
              <a:rPr lang="en-CA" dirty="0"/>
              <a:t>The CAS actually has an obligation under </a:t>
            </a:r>
            <a:r>
              <a:rPr lang="en-CA" b="1" dirty="0"/>
              <a:t>subsection (2)  </a:t>
            </a:r>
            <a:r>
              <a:rPr lang="en-CA" dirty="0"/>
              <a:t> to consider the benefits of an openness order or openness agreement for any Crown Ward for whom the CAS is planning adoption, regardless of whether or not there is an existing access order.</a:t>
            </a:r>
          </a:p>
          <a:p>
            <a:endParaRPr lang="en-CA" dirty="0"/>
          </a:p>
          <a:p>
            <a:r>
              <a:rPr lang="en-CA" dirty="0"/>
              <a:t>Stated differently, the Children’s Aid Society must turn its mind to whether or not a plan for openness in adoption is in the best interests of any child or youth. In this particular case, Johnny expressed a strong desire to maintain contact with his aunt Susan as she was a strong support person within his family network.</a:t>
            </a:r>
          </a:p>
        </p:txBody>
      </p:sp>
      <p:sp>
        <p:nvSpPr>
          <p:cNvPr id="4" name="Slide Number Placeholder 3"/>
          <p:cNvSpPr>
            <a:spLocks noGrp="1"/>
          </p:cNvSpPr>
          <p:nvPr>
            <p:ph type="sldNum" sz="quarter" idx="10"/>
          </p:nvPr>
        </p:nvSpPr>
        <p:spPr/>
        <p:txBody>
          <a:bodyPr/>
          <a:lstStyle/>
          <a:p>
            <a:fld id="{E5432E85-BD21-48AF-A55B-C540203B97F3}" type="slidenum">
              <a:rPr lang="en-US" smtClean="0"/>
              <a:pPr/>
              <a:t>18</a:t>
            </a:fld>
            <a:endParaRPr lang="en-US"/>
          </a:p>
        </p:txBody>
      </p:sp>
    </p:spTree>
    <p:extLst>
      <p:ext uri="{BB962C8B-B14F-4D97-AF65-F5344CB8AC3E}">
        <p14:creationId xmlns:p14="http://schemas.microsoft.com/office/powerpoint/2010/main" val="515298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dirty="0"/>
              <a:t>There are two new sections in the CFSA as shown on the screen which relate to the situation where the Children’s Aid Society intends to place a child who is a Crown Ward for adoption in circumstances where there is an order for access.</a:t>
            </a:r>
          </a:p>
          <a:p>
            <a:endParaRPr lang="en-CA" dirty="0"/>
          </a:p>
          <a:p>
            <a:r>
              <a:rPr lang="en-CA" dirty="0"/>
              <a:t>In these two new sections, there are 2 steps.</a:t>
            </a:r>
          </a:p>
        </p:txBody>
      </p:sp>
      <p:sp>
        <p:nvSpPr>
          <p:cNvPr id="4" name="Slide Number Placeholder 3"/>
          <p:cNvSpPr>
            <a:spLocks noGrp="1"/>
          </p:cNvSpPr>
          <p:nvPr>
            <p:ph type="sldNum" sz="quarter" idx="10"/>
          </p:nvPr>
        </p:nvSpPr>
        <p:spPr/>
        <p:txBody>
          <a:bodyPr/>
          <a:lstStyle/>
          <a:p>
            <a:fld id="{E5432E85-BD21-48AF-A55B-C540203B97F3}"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Hello everyone. My name is Erika Steibelt and I am the Manager of Learning Resources Development with the Ontario Association of Children’s Aid Societies. On behalf of OACAS and the openness in adoption curriculum advisory sub-committee who worked diligently to put this webinar together, I’d like to welcome you and thank you for joining us. </a:t>
            </a:r>
          </a:p>
          <a:p>
            <a:endParaRPr lang="en-CA" dirty="0" smtClean="0"/>
          </a:p>
          <a:p>
            <a:r>
              <a:rPr lang="en-CA" dirty="0" smtClean="0"/>
              <a:t>Before we begin, let me first let you know that when you dialed in, your phone was automatically muted.  If you are on the line but are having trouble logging into the webinar, please note that due to the overwhelming demand we’ve had for this webinar, OACAS had to make a slight change to the connection information and this was sent out yesterday so be sure to use the hyperlink provided in the email yesterday morning. If you are still having trouble, please press *0 to speak to an operator.</a:t>
            </a:r>
          </a:p>
          <a:p>
            <a:r>
              <a:rPr lang="en-CA" dirty="0" smtClean="0"/>
              <a:t> </a:t>
            </a:r>
          </a:p>
          <a:p>
            <a:r>
              <a:rPr lang="en-CA" dirty="0" smtClean="0"/>
              <a:t>We are going to be using a poll question function a few times in our webinar today and so if you are joining us in a group, we ask that you nominate someone who can sit near the computer and respond to the poll on your group’s behalf. </a:t>
            </a:r>
          </a:p>
          <a:p>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2</a:t>
            </a:fld>
            <a:endParaRPr lang="en-US" dirty="0"/>
          </a:p>
        </p:txBody>
      </p:sp>
    </p:spTree>
    <p:extLst>
      <p:ext uri="{BB962C8B-B14F-4D97-AF65-F5344CB8AC3E}">
        <p14:creationId xmlns:p14="http://schemas.microsoft.com/office/powerpoint/2010/main" val="8377023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u="sng" dirty="0"/>
              <a:t>In terms of Step #1</a:t>
            </a:r>
            <a:r>
              <a:rPr lang="en-CA" dirty="0"/>
              <a:t>, the </a:t>
            </a:r>
            <a:r>
              <a:rPr lang="en-CA" b="1" dirty="0"/>
              <a:t>CAS</a:t>
            </a:r>
            <a:r>
              <a:rPr lang="en-CA" sz="700" dirty="0"/>
              <a:t> </a:t>
            </a:r>
            <a:r>
              <a:rPr lang="en-CA" dirty="0"/>
              <a:t> is required to give notice of intention to place for adoption to the following persons:</a:t>
            </a:r>
            <a:endParaRPr lang="en-CA" sz="1100" dirty="0"/>
          </a:p>
          <a:p>
            <a:pPr lvl="2"/>
            <a:r>
              <a:rPr lang="en-CA" dirty="0"/>
              <a:t>The</a:t>
            </a:r>
            <a:r>
              <a:rPr lang="en-CA" sz="700" dirty="0"/>
              <a:t> </a:t>
            </a:r>
            <a:r>
              <a:rPr lang="en-CA" dirty="0"/>
              <a:t> person who has been granted an access order under Part III. i.e., in this case </a:t>
            </a:r>
            <a:r>
              <a:rPr lang="en-CA" b="1" dirty="0"/>
              <a:t>Aunt Susan</a:t>
            </a:r>
            <a:endParaRPr lang="en-CA" sz="1100" b="1" dirty="0"/>
          </a:p>
          <a:p>
            <a:pPr lvl="2"/>
            <a:r>
              <a:rPr lang="en-CA" dirty="0"/>
              <a:t>The person with respect to whom an access order has been granted – in this case </a:t>
            </a:r>
            <a:r>
              <a:rPr lang="en-CA" b="1" dirty="0"/>
              <a:t>Johnny</a:t>
            </a:r>
            <a:endParaRPr lang="en-CA" sz="1100" b="1" dirty="0"/>
          </a:p>
          <a:p>
            <a:r>
              <a:rPr lang="en-CA" dirty="0"/>
              <a:t>The</a:t>
            </a:r>
            <a:r>
              <a:rPr lang="en-CA" sz="700" dirty="0"/>
              <a:t> </a:t>
            </a:r>
            <a:r>
              <a:rPr lang="en-CA" dirty="0"/>
              <a:t> </a:t>
            </a:r>
            <a:r>
              <a:rPr lang="en-CA" b="1" dirty="0"/>
              <a:t>notice</a:t>
            </a:r>
            <a:r>
              <a:rPr lang="en-CA" dirty="0"/>
              <a:t> must include that the Children’s Aid Society intends to place the child for adoption, that the existing access order terminates upon placement for adoption, and that both the persons who was granted access as well as the person with respect to whom an access order has been granted) have</a:t>
            </a:r>
            <a:r>
              <a:rPr lang="en-CA" sz="700" dirty="0"/>
              <a:t> </a:t>
            </a:r>
            <a:r>
              <a:rPr lang="en-CA" dirty="0"/>
              <a:t> a right to apply for an openness order within </a:t>
            </a:r>
            <a:r>
              <a:rPr lang="en-CA" b="1" dirty="0"/>
              <a:t>30 days </a:t>
            </a:r>
            <a:r>
              <a:rPr lang="en-CA" dirty="0"/>
              <a:t>after the notice is received. </a:t>
            </a:r>
          </a:p>
          <a:p>
            <a:endParaRPr lang="en-CA" sz="1100" dirty="0"/>
          </a:p>
          <a:p>
            <a:r>
              <a:rPr lang="en-CA" dirty="0"/>
              <a:t>If the CAS was concerned about being able to reach Aunt Susan, they could bring a request to </a:t>
            </a:r>
            <a:r>
              <a:rPr lang="en-CA" b="1" dirty="0"/>
              <a:t>court</a:t>
            </a:r>
            <a:r>
              <a:rPr lang="en-CA" sz="700" dirty="0"/>
              <a:t> </a:t>
            </a:r>
            <a:r>
              <a:rPr lang="en-CA" dirty="0"/>
              <a:t> for an order for an alternate method of notice or to dispense with the notice. </a:t>
            </a:r>
          </a:p>
          <a:p>
            <a:endParaRPr lang="en-CA" sz="1100" dirty="0"/>
          </a:p>
          <a:p>
            <a:r>
              <a:rPr lang="en-CA" dirty="0"/>
              <a:t>Compliance with notice provisions will be reviewed by the court at the time of making an adoption order. It’s very important to ensure that appropriate notice is given to all persons entitled to notice. Failure to do so can result in delays when it comes to adoption finalization. If there is uncertainty about who should be notified about the impending adoption of a Crown Ward with access, the children’s aid society should seek legal guidance. </a:t>
            </a:r>
          </a:p>
          <a:p>
            <a:endParaRPr lang="en-CA" sz="1100" dirty="0"/>
          </a:p>
          <a:p>
            <a:r>
              <a:rPr lang="en-CA" dirty="0"/>
              <a:t>It</a:t>
            </a:r>
            <a:r>
              <a:rPr lang="en-CA" sz="700" dirty="0"/>
              <a:t> </a:t>
            </a:r>
            <a:r>
              <a:rPr lang="en-CA" dirty="0"/>
              <a:t> is important to mention that the Crown Ward in question (</a:t>
            </a:r>
            <a:r>
              <a:rPr lang="en-CA" b="1" dirty="0"/>
              <a:t>Johnny</a:t>
            </a:r>
            <a:r>
              <a:rPr lang="en-CA" dirty="0"/>
              <a:t>) may be placed for adoption when all persons entitled to notice have received notice and have applied for an openness order OR all persons entitled to notice have received notice and 30 days have expired. </a:t>
            </a:r>
          </a:p>
          <a:p>
            <a:endParaRPr lang="en-CA" sz="1100" dirty="0"/>
          </a:p>
          <a:p>
            <a:r>
              <a:rPr lang="en-CA" dirty="0"/>
              <a:t>At</a:t>
            </a:r>
            <a:r>
              <a:rPr lang="en-CA" sz="700" dirty="0"/>
              <a:t> </a:t>
            </a:r>
            <a:r>
              <a:rPr lang="en-CA" dirty="0"/>
              <a:t> this time, the CAS may still proceed to place the </a:t>
            </a:r>
            <a:r>
              <a:rPr lang="en-CA" b="1" dirty="0"/>
              <a:t>child</a:t>
            </a:r>
            <a:r>
              <a:rPr lang="en-CA" dirty="0"/>
              <a:t> </a:t>
            </a:r>
            <a:r>
              <a:rPr lang="en-CA" dirty="0" smtClean="0"/>
              <a:t>or youth for </a:t>
            </a:r>
            <a:r>
              <a:rPr lang="en-CA" dirty="0"/>
              <a:t>adoption and finalize the adoption while an Application for Openness is still pending.</a:t>
            </a:r>
            <a:r>
              <a:rPr lang="en-CA" u="sng" dirty="0"/>
              <a:t> </a:t>
            </a:r>
            <a:endParaRPr lang="en-CA" sz="1100"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20</a:t>
            </a:fld>
            <a:endParaRPr lang="en-US"/>
          </a:p>
        </p:txBody>
      </p:sp>
    </p:spTree>
    <p:extLst>
      <p:ext uri="{BB962C8B-B14F-4D97-AF65-F5344CB8AC3E}">
        <p14:creationId xmlns:p14="http://schemas.microsoft.com/office/powerpoint/2010/main" val="524248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u="sng" dirty="0"/>
              <a:t>In terms of Step #2</a:t>
            </a:r>
            <a:r>
              <a:rPr lang="en-CA" dirty="0"/>
              <a:t>, specifically s. 145.1.2(2), a  person who was granted access (like </a:t>
            </a:r>
            <a:r>
              <a:rPr lang="en-CA" b="1" dirty="0"/>
              <a:t>Aunt Susan</a:t>
            </a:r>
            <a:r>
              <a:rPr lang="en-CA" dirty="0"/>
              <a:t>) may, within 30 days after notice is received, apply to the court for an openness order. </a:t>
            </a:r>
          </a:p>
          <a:p>
            <a:endParaRPr lang="en-CA" dirty="0"/>
          </a:p>
          <a:p>
            <a:r>
              <a:rPr lang="en-CA" dirty="0"/>
              <a:t>A person (like Aunt Susan) who wants to make an application for an openness order under this section shall give </a:t>
            </a:r>
            <a:r>
              <a:rPr lang="en-CA" b="1" dirty="0"/>
              <a:t>notice</a:t>
            </a:r>
            <a:r>
              <a:rPr lang="en-CA" dirty="0"/>
              <a:t> to :</a:t>
            </a:r>
          </a:p>
          <a:p>
            <a:r>
              <a:rPr lang="en-CA" dirty="0"/>
              <a:t>(a) the society having care and custody of the child; </a:t>
            </a:r>
          </a:p>
          <a:p>
            <a:r>
              <a:rPr lang="en-CA" dirty="0"/>
              <a:t>(b) the child, if over the age of 12 (in this case Johnny who is 13); and </a:t>
            </a:r>
          </a:p>
          <a:p>
            <a:r>
              <a:rPr lang="en-CA" dirty="0"/>
              <a:t>(c) and if there was a case where a child was applying for openness, the child would have to give notice to the person he wanted to have contact  with </a:t>
            </a:r>
          </a:p>
          <a:p>
            <a:endParaRPr lang="en-CA" dirty="0"/>
          </a:p>
          <a:p>
            <a:r>
              <a:rPr lang="en-CA" dirty="0"/>
              <a:t>When  a CAS and the child over age of 12 receive notice of an openness application, the CAS has </a:t>
            </a:r>
            <a:r>
              <a:rPr lang="en-CA" b="1" dirty="0"/>
              <a:t>30 days</a:t>
            </a:r>
            <a:r>
              <a:rPr lang="en-CA" dirty="0"/>
              <a:t> to respond. </a:t>
            </a:r>
          </a:p>
          <a:p>
            <a:r>
              <a:rPr lang="en-CA" dirty="0"/>
              <a:t>In  addition, the court may make a temporary openness order under this section if the court considers this to be in the child's best interests.</a:t>
            </a:r>
          </a:p>
        </p:txBody>
      </p:sp>
      <p:sp>
        <p:nvSpPr>
          <p:cNvPr id="4" name="Slide Number Placeholder 3"/>
          <p:cNvSpPr>
            <a:spLocks noGrp="1"/>
          </p:cNvSpPr>
          <p:nvPr>
            <p:ph type="sldNum" sz="quarter" idx="10"/>
          </p:nvPr>
        </p:nvSpPr>
        <p:spPr/>
        <p:txBody>
          <a:bodyPr/>
          <a:lstStyle/>
          <a:p>
            <a:fld id="{E5432E85-BD21-48AF-A55B-C540203B97F3}" type="slidenum">
              <a:rPr lang="en-US" smtClean="0"/>
              <a:pPr/>
              <a:t>21</a:t>
            </a:fld>
            <a:endParaRPr lang="en-US"/>
          </a:p>
        </p:txBody>
      </p:sp>
    </p:spTree>
    <p:extLst>
      <p:ext uri="{BB962C8B-B14F-4D97-AF65-F5344CB8AC3E}">
        <p14:creationId xmlns:p14="http://schemas.microsoft.com/office/powerpoint/2010/main" val="40847497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Also under this section where an application for an openness order has been made, a </a:t>
            </a:r>
            <a:r>
              <a:rPr lang="en-CA" b="1" dirty="0"/>
              <a:t>children’s  aid society </a:t>
            </a:r>
            <a:r>
              <a:rPr lang="en-CA" dirty="0"/>
              <a:t>shall, before placing the child for adoption, advise the potential </a:t>
            </a:r>
            <a:r>
              <a:rPr lang="en-CA" b="1" dirty="0"/>
              <a:t>adoptive family </a:t>
            </a:r>
            <a:r>
              <a:rPr lang="en-CA" dirty="0"/>
              <a:t> : </a:t>
            </a:r>
          </a:p>
          <a:p>
            <a:r>
              <a:rPr lang="en-CA" dirty="0"/>
              <a:t>1. The fact that such an application has been made. </a:t>
            </a:r>
          </a:p>
          <a:p>
            <a:r>
              <a:rPr lang="en-CA" dirty="0"/>
              <a:t>2. The relationship of the applicant to the child. </a:t>
            </a:r>
          </a:p>
          <a:p>
            <a:r>
              <a:rPr lang="en-CA" dirty="0"/>
              <a:t>3. The details of the openness arrangement requested. </a:t>
            </a:r>
          </a:p>
        </p:txBody>
      </p:sp>
      <p:sp>
        <p:nvSpPr>
          <p:cNvPr id="4" name="Slide Number Placeholder 3"/>
          <p:cNvSpPr>
            <a:spLocks noGrp="1"/>
          </p:cNvSpPr>
          <p:nvPr>
            <p:ph type="sldNum" sz="quarter" idx="10"/>
          </p:nvPr>
        </p:nvSpPr>
        <p:spPr/>
        <p:txBody>
          <a:bodyPr/>
          <a:lstStyle/>
          <a:p>
            <a:fld id="{E5432E85-BD21-48AF-A55B-C540203B97F3}" type="slidenum">
              <a:rPr lang="en-US" smtClean="0"/>
              <a:pPr/>
              <a:t>22</a:t>
            </a:fld>
            <a:endParaRPr lang="en-US"/>
          </a:p>
        </p:txBody>
      </p:sp>
    </p:spTree>
    <p:extLst>
      <p:ext uri="{BB962C8B-B14F-4D97-AF65-F5344CB8AC3E}">
        <p14:creationId xmlns:p14="http://schemas.microsoft.com/office/powerpoint/2010/main" val="33760076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It is also important to mention that the prospective adoptive parents: </a:t>
            </a:r>
          </a:p>
          <a:p>
            <a:endParaRPr lang="en-CA" dirty="0"/>
          </a:p>
          <a:p>
            <a:pPr lvl="0"/>
            <a:r>
              <a:rPr lang="en-CA" dirty="0"/>
              <a:t>a) must be informed of the filing of an openness order, its details and the outcome</a:t>
            </a:r>
          </a:p>
          <a:p>
            <a:r>
              <a:rPr lang="en-CA" dirty="0"/>
              <a:t>b) do not automatically become a respondent party to the application</a:t>
            </a:r>
          </a:p>
          <a:p>
            <a:r>
              <a:rPr lang="en-CA" dirty="0"/>
              <a:t>c) apply for standing via a motion under the </a:t>
            </a:r>
            <a:r>
              <a:rPr lang="en-CA" i="1" dirty="0"/>
              <a:t>Family Law Rules.</a:t>
            </a:r>
          </a:p>
          <a:p>
            <a:endParaRPr lang="en-CA" dirty="0"/>
          </a:p>
          <a:p>
            <a:r>
              <a:rPr lang="en-US" dirty="0"/>
              <a:t>In deciding whether to make an openness order, the court needs to only consider the ability of the adoptive parent to </a:t>
            </a:r>
            <a:r>
              <a:rPr lang="en-US" i="1" dirty="0"/>
              <a:t>comply </a:t>
            </a:r>
            <a:r>
              <a:rPr lang="en-US" dirty="0"/>
              <a:t>with the arrangement under the openness order. </a:t>
            </a:r>
          </a:p>
          <a:p>
            <a:endParaRPr lang="en-CA" dirty="0"/>
          </a:p>
          <a:p>
            <a:r>
              <a:rPr lang="en-CA" dirty="0"/>
              <a:t>Another relevant point to mention is the fact that the CAS is required to inform the Office of the Children’s Lawyer where the child has the right to apply for an openness order.</a:t>
            </a:r>
          </a:p>
        </p:txBody>
      </p:sp>
      <p:sp>
        <p:nvSpPr>
          <p:cNvPr id="4" name="Slide Number Placeholder 3"/>
          <p:cNvSpPr>
            <a:spLocks noGrp="1"/>
          </p:cNvSpPr>
          <p:nvPr>
            <p:ph type="sldNum" sz="quarter" idx="10"/>
          </p:nvPr>
        </p:nvSpPr>
        <p:spPr/>
        <p:txBody>
          <a:bodyPr/>
          <a:lstStyle/>
          <a:p>
            <a:fld id="{E5432E85-BD21-48AF-A55B-C540203B97F3}" type="slidenum">
              <a:rPr lang="en-US" smtClean="0"/>
              <a:pPr/>
              <a:t>23</a:t>
            </a:fld>
            <a:endParaRPr lang="en-US"/>
          </a:p>
        </p:txBody>
      </p:sp>
    </p:spTree>
    <p:extLst>
      <p:ext uri="{BB962C8B-B14F-4D97-AF65-F5344CB8AC3E}">
        <p14:creationId xmlns:p14="http://schemas.microsoft.com/office/powerpoint/2010/main" val="39558336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Additionally, </a:t>
            </a:r>
            <a:r>
              <a:rPr lang="en-CA" dirty="0"/>
              <a:t>under section 145.1.2, a new </a:t>
            </a:r>
            <a:r>
              <a:rPr lang="en-CA" dirty="0" err="1"/>
              <a:t>subrule</a:t>
            </a:r>
            <a:r>
              <a:rPr lang="en-CA" dirty="0"/>
              <a:t> in Family Law Rules, that is 34(19), sets out a timetable for openness applications. The first hearing or settlement conference is to be held within 50 days from the date the application is filed, and the hearing is to take place within 90 days.</a:t>
            </a:r>
          </a:p>
        </p:txBody>
      </p:sp>
      <p:sp>
        <p:nvSpPr>
          <p:cNvPr id="4" name="Slide Number Placeholder 3"/>
          <p:cNvSpPr>
            <a:spLocks noGrp="1"/>
          </p:cNvSpPr>
          <p:nvPr>
            <p:ph type="sldNum" sz="quarter" idx="10"/>
          </p:nvPr>
        </p:nvSpPr>
        <p:spPr/>
        <p:txBody>
          <a:bodyPr/>
          <a:lstStyle/>
          <a:p>
            <a:fld id="{E5432E85-BD21-48AF-A55B-C540203B97F3}" type="slidenum">
              <a:rPr lang="en-US" smtClean="0"/>
              <a:pPr/>
              <a:t>24</a:t>
            </a:fld>
            <a:endParaRPr lang="en-US"/>
          </a:p>
        </p:txBody>
      </p:sp>
    </p:spTree>
    <p:extLst>
      <p:ext uri="{BB962C8B-B14F-4D97-AF65-F5344CB8AC3E}">
        <p14:creationId xmlns:p14="http://schemas.microsoft.com/office/powerpoint/2010/main" val="3537078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To ensure that the child’s best interests are always considered as circumstances change, as before it is still possible to vary or terminate an openness order.  Only minor amendments were made to the provisions for variation and termination of openness orders as a result of Bill 179. The CFSA states that variations or terminations to openness orders may not take place unless the court is satisfied that: </a:t>
            </a:r>
          </a:p>
          <a:p>
            <a:r>
              <a:rPr lang="en-CA" dirty="0"/>
              <a:t>(a) a material change in circumstances has occurred;</a:t>
            </a:r>
          </a:p>
          <a:p>
            <a:r>
              <a:rPr lang="en-CA" dirty="0"/>
              <a:t>(b) the proposed order is in the child’s best interests; and</a:t>
            </a:r>
          </a:p>
          <a:p>
            <a:r>
              <a:rPr lang="en-CA" dirty="0"/>
              <a:t>(c) the proposed order would continue a relationship that is beneficial and meaningful to the child. </a:t>
            </a:r>
          </a:p>
          <a:p>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25</a:t>
            </a:fld>
            <a:endParaRPr lang="en-US"/>
          </a:p>
        </p:txBody>
      </p:sp>
    </p:spTree>
    <p:extLst>
      <p:ext uri="{BB962C8B-B14F-4D97-AF65-F5344CB8AC3E}">
        <p14:creationId xmlns:p14="http://schemas.microsoft.com/office/powerpoint/2010/main" val="4511725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Now let’s look at the situation </a:t>
            </a:r>
            <a:r>
              <a:rPr lang="en-CA" u="sng" dirty="0"/>
              <a:t>where there is no order for access to a Crown Ward</a:t>
            </a:r>
            <a:r>
              <a:rPr lang="en-CA" dirty="0"/>
              <a:t> who will be placed for adoption,– the only party who can apply for an openness order is the CAS, and the order must be on consent of all parties. There have been no changes to the relevant section of the CFSA – that is section 145.1.</a:t>
            </a:r>
          </a:p>
          <a:p>
            <a:endParaRPr lang="en-CA" dirty="0"/>
          </a:p>
          <a:p>
            <a:r>
              <a:rPr lang="en-US" dirty="0"/>
              <a:t>Thus far in this presentation, the terms meaningful and beneficial have been mentioned numerous times. Let’s take a moment to define these terms.</a:t>
            </a:r>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The term meaningful is defined as a relationship that is significant to the child, while beneficial is described as a relationship that is advantageous to the child. </a:t>
            </a:r>
          </a:p>
          <a:p>
            <a:r>
              <a:rPr lang="en-CA" dirty="0"/>
              <a:t> </a:t>
            </a:r>
          </a:p>
          <a:p>
            <a:r>
              <a:rPr lang="en-CA" dirty="0"/>
              <a:t>While there is significant case law defining beneficial and meaningful in the context of determining whether there should be access to a Crown ward, there has been limited interpretation of the terms in the context of openness.   </a:t>
            </a:r>
          </a:p>
          <a:p>
            <a:r>
              <a:rPr lang="en-CA" dirty="0"/>
              <a:t> </a:t>
            </a:r>
          </a:p>
          <a:p>
            <a:r>
              <a:rPr lang="en-CA" dirty="0"/>
              <a:t>The meaningfulness and benefit of significant relationships are to be defined in the present-day context (AT THE TIME OF THE HEARING), not the opportunity for future benefit or future meaningfulness.</a:t>
            </a:r>
          </a:p>
          <a:p>
            <a:endParaRPr lang="en-CA" dirty="0"/>
          </a:p>
          <a:p>
            <a:r>
              <a:rPr lang="en-CA" dirty="0"/>
              <a:t>It remains to be seen how courts across the province will interpret meaningful and beneficial in this context for infants and toddlers who are unlikely to have significant current relationships.</a:t>
            </a:r>
          </a:p>
          <a:p>
            <a:r>
              <a:rPr lang="en-CA" dirty="0"/>
              <a:t> </a:t>
            </a:r>
          </a:p>
          <a:p>
            <a:r>
              <a:rPr lang="en-CA" dirty="0"/>
              <a:t>Before concluding my presentation, let me draw your attention to one more critical aspect in relation to openness: that is openness agreements and openness orders.</a:t>
            </a:r>
          </a:p>
        </p:txBody>
      </p:sp>
      <p:sp>
        <p:nvSpPr>
          <p:cNvPr id="4" name="Slide Number Placeholder 3"/>
          <p:cNvSpPr>
            <a:spLocks noGrp="1"/>
          </p:cNvSpPr>
          <p:nvPr>
            <p:ph type="sldNum" sz="quarter" idx="10"/>
          </p:nvPr>
        </p:nvSpPr>
        <p:spPr/>
        <p:txBody>
          <a:bodyPr/>
          <a:lstStyle/>
          <a:p>
            <a:fld id="{E5432E85-BD21-48AF-A55B-C540203B97F3}"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CA" dirty="0"/>
              <a:t>In order to better understand the differences between openness agreements and orders, the following flow chart-once again courtesy of Ottawa CAS and CAS of Toronto- highlights these differences. </a:t>
            </a:r>
          </a:p>
          <a:p>
            <a:endParaRPr lang="en-CA" dirty="0"/>
          </a:p>
          <a:p>
            <a:r>
              <a:rPr lang="en-US" dirty="0"/>
              <a:t>An </a:t>
            </a:r>
            <a:r>
              <a:rPr lang="en-US" u="sng" dirty="0"/>
              <a:t>openness agreement</a:t>
            </a:r>
            <a:r>
              <a:rPr lang="en-US" dirty="0"/>
              <a:t> can be formal or informal and is arranged and negotiated by the adoptive parent(s) of a child and most often a birth parent, relative, birth sibling, and/or another significant person to the child such as a foster parent. If the child is of an age where s/he can participate in sharing their thoughts and feelings, these thoughts and feelings should be considered as the openness agreement is put together.</a:t>
            </a:r>
            <a:endParaRPr lang="en-CA" dirty="0"/>
          </a:p>
          <a:p>
            <a:r>
              <a:rPr lang="en-US" dirty="0"/>
              <a:t>The main purpose of an openness agreement is to facilitate some form of contact with important people in the child's life. An openness agreement may be made at any time before or after an adoption order is made. </a:t>
            </a:r>
            <a:r>
              <a:rPr lang="en-CA" dirty="0"/>
              <a:t>Adoption practitioners can be very helpful in bringing the parties together in a non-adversarial way and facilitating the attainment of consensus for the benefit of the child. </a:t>
            </a:r>
          </a:p>
          <a:p>
            <a:endParaRPr lang="en-CA" dirty="0"/>
          </a:p>
          <a:p>
            <a:r>
              <a:rPr lang="en-US" dirty="0"/>
              <a:t>The court is not involved in openness agreements. However, </a:t>
            </a:r>
            <a:r>
              <a:rPr lang="en-US" dirty="0" smtClean="0"/>
              <a:t>the </a:t>
            </a:r>
            <a:r>
              <a:rPr lang="en-US" dirty="0"/>
              <a:t>Children’s Lawyer and the local Children’s Aid Society can be involved in helping to determine the parameters of the openness agreement, and assist with mediation. The arrangements of an agreement can and do change over time. </a:t>
            </a:r>
          </a:p>
          <a:p>
            <a:endParaRPr lang="en-CA" dirty="0"/>
          </a:p>
          <a:p>
            <a:r>
              <a:rPr lang="en-CA" dirty="0"/>
              <a:t>Thinking back to the case we used today with Johnny and Aunt Susan, if the access arrangement had been informal and no court order involved, Aunt Susan who had been visiting monthly would not have been served an openness application. She would have had no right to apply for openness but the CAS may wish to utilize an </a:t>
            </a:r>
            <a:r>
              <a:rPr lang="en-CA" b="1" dirty="0"/>
              <a:t>agreement</a:t>
            </a:r>
            <a:r>
              <a:rPr lang="en-CA" dirty="0"/>
              <a:t> to ensure the relationship continues for the child or youth, as long as it had been determined to be advantageous and meaningful for Johnny.</a:t>
            </a:r>
          </a:p>
          <a:p>
            <a:endParaRPr lang="en-CA" dirty="0"/>
          </a:p>
          <a:p>
            <a:r>
              <a:rPr lang="en-CA" dirty="0"/>
              <a:t>In terms of an </a:t>
            </a:r>
            <a:r>
              <a:rPr lang="en-CA" u="sng" dirty="0"/>
              <a:t>openness order</a:t>
            </a:r>
            <a:r>
              <a:rPr lang="en-CA" dirty="0"/>
              <a:t>, and as mentioned in previous slides, an openness order is made by the court in two different circumstances where the court is satisfied that it is in the best interest of a child who is a Crown Ward and will permit the continuation of a relationship that is beneficial and meaningful to the child. An openness order is an available option and can be considered for a hearing after the adoption placement and prior to finalization. </a:t>
            </a:r>
          </a:p>
          <a:p>
            <a:endParaRPr lang="en-CA" dirty="0"/>
          </a:p>
          <a:p>
            <a:r>
              <a:rPr lang="en-CA" dirty="0"/>
              <a:t>The child’s counsel from the Office of the Children`s Lawyer as well as the respective Children’s Aid Society will take part in the proceedings pertaining to the openness orders.</a:t>
            </a:r>
          </a:p>
          <a:p>
            <a:endParaRPr lang="en-CA" dirty="0"/>
          </a:p>
          <a:p>
            <a:r>
              <a:rPr lang="en-CA" dirty="0"/>
              <a:t>That concludes the theoretical presentation of Bill 179. Before moving to the panel discussion, I would like to turn it back over to Erika, the host of the webinar.</a:t>
            </a:r>
          </a:p>
          <a:p>
            <a:endParaRPr lang="en-CA" dirty="0"/>
          </a:p>
          <a:p>
            <a:r>
              <a:rPr lang="en-CA" dirty="0"/>
              <a:t>Thank you.</a:t>
            </a:r>
          </a:p>
        </p:txBody>
      </p:sp>
      <p:sp>
        <p:nvSpPr>
          <p:cNvPr id="4" name="Slide Number Placeholder 3"/>
          <p:cNvSpPr>
            <a:spLocks noGrp="1"/>
          </p:cNvSpPr>
          <p:nvPr>
            <p:ph type="sldNum" sz="quarter" idx="10"/>
          </p:nvPr>
        </p:nvSpPr>
        <p:spPr/>
        <p:txBody>
          <a:bodyPr/>
          <a:lstStyle/>
          <a:p>
            <a:fld id="{E5432E85-BD21-48AF-A55B-C540203B97F3}"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Thank you Melanie…..</a:t>
            </a:r>
          </a:p>
          <a:p>
            <a:r>
              <a:rPr lang="en-CA" dirty="0"/>
              <a:t>Now that Melanie has given us a great overview of openness in adoption provisions as a result of changes to the CFSA, we have a question for you as we set up the panel.</a:t>
            </a:r>
          </a:p>
          <a:p>
            <a:endParaRPr lang="en-CA" dirty="0"/>
          </a:p>
          <a:p>
            <a:r>
              <a:rPr lang="en-CA" dirty="0"/>
              <a:t>What are your biggest practical concerns about the legislative changes?</a:t>
            </a:r>
            <a:endParaRPr lang="en-CA" sz="1100" dirty="0"/>
          </a:p>
          <a:p>
            <a:pPr lvl="0"/>
            <a:r>
              <a:rPr lang="en-CA" dirty="0"/>
              <a:t>What this means for….</a:t>
            </a:r>
            <a:endParaRPr lang="en-CA" sz="1100" dirty="0"/>
          </a:p>
          <a:p>
            <a:pPr lvl="1"/>
            <a:r>
              <a:rPr lang="en-CA" dirty="0"/>
              <a:t>Talking to birth parents about adoption and openness</a:t>
            </a:r>
            <a:endParaRPr lang="en-CA" sz="1100" dirty="0"/>
          </a:p>
          <a:p>
            <a:pPr lvl="1"/>
            <a:r>
              <a:rPr lang="en-CA" dirty="0"/>
              <a:t>Attracting prospective adoptive parents </a:t>
            </a:r>
            <a:endParaRPr lang="en-CA" sz="1100" dirty="0"/>
          </a:p>
          <a:p>
            <a:pPr lvl="1"/>
            <a:r>
              <a:rPr lang="en-CA" dirty="0"/>
              <a:t>Talking to kids about openness </a:t>
            </a:r>
            <a:endParaRPr lang="en-CA" sz="1100" dirty="0"/>
          </a:p>
          <a:p>
            <a:pPr lvl="1"/>
            <a:r>
              <a:rPr lang="en-CA" dirty="0"/>
              <a:t>Helping adoptive parents after placement</a:t>
            </a:r>
            <a:endParaRPr lang="en-CA" sz="1100" dirty="0"/>
          </a:p>
          <a:p>
            <a:pPr lvl="1"/>
            <a:r>
              <a:rPr lang="en-CA" dirty="0"/>
              <a:t>Helping to determine the parameters of an openness agreement </a:t>
            </a:r>
            <a:endParaRPr lang="en-CA" sz="1100" dirty="0"/>
          </a:p>
          <a:p>
            <a:endParaRPr lang="en-CA" dirty="0"/>
          </a:p>
          <a:p>
            <a:r>
              <a:rPr lang="en-CA" dirty="0"/>
              <a:t>According to the poll, the biggest areas of concern are: X and Y. The panel will be speaking to some of these practice issues and we encourage you to ask questions related to these and other areas during the Q&amp;A portion of the panel.  </a:t>
            </a:r>
          </a:p>
          <a:p>
            <a:endParaRPr lang="en-CA" sz="1100" dirty="0"/>
          </a:p>
          <a:p>
            <a:r>
              <a:rPr lang="en-CA" dirty="0"/>
              <a:t>I’d now like to introduce </a:t>
            </a:r>
            <a:r>
              <a:rPr lang="en-CA" dirty="0" err="1"/>
              <a:t>Aleem</a:t>
            </a:r>
            <a:r>
              <a:rPr lang="en-CA" dirty="0"/>
              <a:t> </a:t>
            </a:r>
            <a:r>
              <a:rPr lang="en-CA" dirty="0" err="1"/>
              <a:t>Punja</a:t>
            </a:r>
            <a:r>
              <a:rPr lang="en-CA" dirty="0"/>
              <a:t>, who is the Project Manager of</a:t>
            </a:r>
            <a:r>
              <a:rPr lang="en-US" dirty="0"/>
              <a:t> Adoption &amp; Permanency Projects, in the Social Policy Unit at OACAS. He will be moderating our panel discussion. </a:t>
            </a:r>
            <a:endParaRPr lang="en-CA" sz="1100" dirty="0"/>
          </a:p>
          <a:p>
            <a:r>
              <a:rPr lang="en-CA" dirty="0"/>
              <a:t> </a:t>
            </a:r>
            <a:endParaRPr lang="en-CA" sz="1100" dirty="0"/>
          </a:p>
          <a:p>
            <a:r>
              <a:rPr lang="en-CA" dirty="0"/>
              <a:t>Tell people that they can type their questions in the chat window right at the beginning of the panel presentation.  </a:t>
            </a:r>
          </a:p>
        </p:txBody>
      </p:sp>
      <p:sp>
        <p:nvSpPr>
          <p:cNvPr id="4" name="Slide Number Placeholder 3"/>
          <p:cNvSpPr>
            <a:spLocks noGrp="1"/>
          </p:cNvSpPr>
          <p:nvPr>
            <p:ph type="sldNum" sz="quarter" idx="10"/>
          </p:nvPr>
        </p:nvSpPr>
        <p:spPr/>
        <p:txBody>
          <a:bodyPr/>
          <a:lstStyle/>
          <a:p>
            <a:fld id="{E5432E85-BD21-48AF-A55B-C540203B97F3}" type="slidenum">
              <a:rPr lang="en-US" smtClean="0"/>
              <a:pPr/>
              <a:t>29</a:t>
            </a:fld>
            <a:endParaRPr lang="en-US"/>
          </a:p>
        </p:txBody>
      </p:sp>
    </p:spTree>
    <p:extLst>
      <p:ext uri="{BB962C8B-B14F-4D97-AF65-F5344CB8AC3E}">
        <p14:creationId xmlns:p14="http://schemas.microsoft.com/office/powerpoint/2010/main" val="2845348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kern="1200" dirty="0" smtClean="0">
                <a:solidFill>
                  <a:schemeClr val="tx1"/>
                </a:solidFill>
                <a:effectLst/>
                <a:latin typeface="+mn-lt"/>
                <a:ea typeface="+mn-ea"/>
                <a:cs typeface="+mn-cs"/>
              </a:rPr>
              <a:t>The overall goal of today’s webinar is to increase your awareness of the recent legislative changes in the </a:t>
            </a:r>
            <a:r>
              <a:rPr lang="en-CA" sz="1200" i="1" kern="1200" dirty="0" smtClean="0">
                <a:solidFill>
                  <a:schemeClr val="tx1"/>
                </a:solidFill>
                <a:effectLst/>
                <a:latin typeface="+mn-lt"/>
                <a:ea typeface="+mn-ea"/>
                <a:cs typeface="+mn-cs"/>
              </a:rPr>
              <a:t>Child and Family Services Act</a:t>
            </a:r>
            <a:r>
              <a:rPr lang="en-CA" sz="1200" kern="1200" dirty="0" smtClean="0">
                <a:solidFill>
                  <a:schemeClr val="tx1"/>
                </a:solidFill>
                <a:effectLst/>
                <a:latin typeface="+mn-lt"/>
                <a:ea typeface="+mn-ea"/>
                <a:cs typeface="+mn-cs"/>
              </a:rPr>
              <a:t> in relation to the provisions about openness in adoption and help you to better understand the practice implications. We also hope to increase your ability to assess the suitability and type of openness for the child or youth as it relates to the child’s or youth’s best interests.</a:t>
            </a:r>
          </a:p>
          <a:p>
            <a:endParaRPr lang="en-CA" sz="1200" kern="1200" dirty="0" smtClean="0">
              <a:solidFill>
                <a:schemeClr val="tx1"/>
              </a:solidFill>
              <a:effectLst/>
              <a:latin typeface="+mn-lt"/>
              <a:ea typeface="+mn-ea"/>
              <a:cs typeface="+mn-cs"/>
            </a:endParaRPr>
          </a:p>
          <a:p>
            <a:r>
              <a:rPr lang="en-CA" sz="1200" kern="1200" dirty="0" smtClean="0">
                <a:solidFill>
                  <a:schemeClr val="tx1"/>
                </a:solidFill>
                <a:effectLst/>
                <a:latin typeface="+mn-lt"/>
                <a:ea typeface="+mn-ea"/>
                <a:cs typeface="+mn-cs"/>
              </a:rPr>
              <a:t>Today you are joining us along with over 300 individuals and groups across Ontario, who work for Children’s Aid Societies, private adoption services, the Office of the Children’s Lawyer, and other legal services teams. </a:t>
            </a:r>
          </a:p>
          <a:p>
            <a:r>
              <a:rPr lang="en-CA" sz="1200" kern="1200" dirty="0" smtClean="0">
                <a:solidFill>
                  <a:schemeClr val="tx1"/>
                </a:solidFill>
                <a:effectLst/>
                <a:latin typeface="+mn-lt"/>
                <a:ea typeface="+mn-ea"/>
                <a:cs typeface="+mn-cs"/>
              </a:rPr>
              <a:t>All of us can continue to evolve adoption practice to meet the intent of the legislative change through greater ongoing collaboration. </a:t>
            </a:r>
          </a:p>
          <a:p>
            <a:endParaRPr lang="en-CA" sz="1200" kern="1200" dirty="0" smtClean="0">
              <a:solidFill>
                <a:schemeClr val="tx1"/>
              </a:solidFill>
              <a:effectLst/>
              <a:latin typeface="+mn-lt"/>
              <a:ea typeface="+mn-ea"/>
              <a:cs typeface="+mn-cs"/>
            </a:endParaRPr>
          </a:p>
          <a:p>
            <a:r>
              <a:rPr lang="en-CA" sz="1200" kern="1200" dirty="0" smtClean="0">
                <a:solidFill>
                  <a:schemeClr val="tx1"/>
                </a:solidFill>
                <a:effectLst/>
                <a:latin typeface="+mn-lt"/>
                <a:ea typeface="+mn-ea"/>
                <a:cs typeface="+mn-cs"/>
              </a:rPr>
              <a:t>We hope that this webinar will help you to better plan for openness as required by the legislation. </a:t>
            </a:r>
          </a:p>
          <a:p>
            <a:endParaRPr lang="en-CA" sz="1200" kern="1200" dirty="0" smtClean="0">
              <a:solidFill>
                <a:schemeClr val="tx1"/>
              </a:solidFill>
              <a:effectLst/>
              <a:latin typeface="+mn-lt"/>
              <a:ea typeface="+mn-ea"/>
              <a:cs typeface="+mn-cs"/>
            </a:endParaRPr>
          </a:p>
          <a:p>
            <a:r>
              <a:rPr lang="en-CA" sz="1200" kern="1200" dirty="0" smtClean="0">
                <a:solidFill>
                  <a:schemeClr val="tx1"/>
                </a:solidFill>
                <a:effectLst/>
                <a:latin typeface="+mn-lt"/>
                <a:ea typeface="+mn-ea"/>
                <a:cs typeface="+mn-cs"/>
              </a:rPr>
              <a:t>In order to help us understand how useful this webinar was for you and plan future educational events, we ask that you take the time to complete the participant evaluation form that will be sent to you following this webinar. </a:t>
            </a:r>
          </a:p>
          <a:p>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Present this slide and then pause on it</a:t>
            </a:r>
            <a:r>
              <a:rPr lang="en-CA" baseline="0" dirty="0" smtClean="0"/>
              <a:t> </a:t>
            </a:r>
            <a:r>
              <a:rPr lang="en-CA" dirty="0" smtClean="0"/>
              <a:t>while we are setting up the panel</a:t>
            </a:r>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30</a:t>
            </a:fld>
            <a:endParaRPr lang="en-US"/>
          </a:p>
        </p:txBody>
      </p:sp>
    </p:spTree>
    <p:extLst>
      <p:ext uri="{BB962C8B-B14F-4D97-AF65-F5344CB8AC3E}">
        <p14:creationId xmlns:p14="http://schemas.microsoft.com/office/powerpoint/2010/main" val="15427133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31</a:t>
            </a:fld>
            <a:endParaRPr lang="en-US"/>
          </a:p>
        </p:txBody>
      </p:sp>
    </p:spTree>
    <p:extLst>
      <p:ext uri="{BB962C8B-B14F-4D97-AF65-F5344CB8AC3E}">
        <p14:creationId xmlns:p14="http://schemas.microsoft.com/office/powerpoint/2010/main" val="16312856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32</a:t>
            </a:fld>
            <a:endParaRPr lang="en-US"/>
          </a:p>
        </p:txBody>
      </p:sp>
    </p:spTree>
    <p:extLst>
      <p:ext uri="{BB962C8B-B14F-4D97-AF65-F5344CB8AC3E}">
        <p14:creationId xmlns:p14="http://schemas.microsoft.com/office/powerpoint/2010/main" val="38526897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33</a:t>
            </a:fld>
            <a:endParaRPr lang="en-US"/>
          </a:p>
        </p:txBody>
      </p:sp>
    </p:spTree>
    <p:extLst>
      <p:ext uri="{BB962C8B-B14F-4D97-AF65-F5344CB8AC3E}">
        <p14:creationId xmlns:p14="http://schemas.microsoft.com/office/powerpoint/2010/main" val="8334034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34</a:t>
            </a:fld>
            <a:endParaRPr lang="en-US"/>
          </a:p>
        </p:txBody>
      </p:sp>
    </p:spTree>
    <p:extLst>
      <p:ext uri="{BB962C8B-B14F-4D97-AF65-F5344CB8AC3E}">
        <p14:creationId xmlns:p14="http://schemas.microsoft.com/office/powerpoint/2010/main" val="39509677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35</a:t>
            </a:fld>
            <a:endParaRPr lang="en-US"/>
          </a:p>
        </p:txBody>
      </p:sp>
    </p:spTree>
    <p:extLst>
      <p:ext uri="{BB962C8B-B14F-4D97-AF65-F5344CB8AC3E}">
        <p14:creationId xmlns:p14="http://schemas.microsoft.com/office/powerpoint/2010/main" val="13110295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36</a:t>
            </a:fld>
            <a:endParaRPr lang="en-US"/>
          </a:p>
        </p:txBody>
      </p:sp>
    </p:spTree>
    <p:extLst>
      <p:ext uri="{BB962C8B-B14F-4D97-AF65-F5344CB8AC3E}">
        <p14:creationId xmlns:p14="http://schemas.microsoft.com/office/powerpoint/2010/main" val="25636329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37</a:t>
            </a:fld>
            <a:endParaRPr lang="en-US"/>
          </a:p>
        </p:txBody>
      </p:sp>
    </p:spTree>
    <p:extLst>
      <p:ext uri="{BB962C8B-B14F-4D97-AF65-F5344CB8AC3E}">
        <p14:creationId xmlns:p14="http://schemas.microsoft.com/office/powerpoint/2010/main" val="38263295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38</a:t>
            </a:fld>
            <a:endParaRPr lang="en-US"/>
          </a:p>
        </p:txBody>
      </p:sp>
    </p:spTree>
    <p:extLst>
      <p:ext uri="{BB962C8B-B14F-4D97-AF65-F5344CB8AC3E}">
        <p14:creationId xmlns:p14="http://schemas.microsoft.com/office/powerpoint/2010/main" val="36762570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39</a:t>
            </a:fld>
            <a:endParaRPr lang="en-US"/>
          </a:p>
        </p:txBody>
      </p:sp>
    </p:spTree>
    <p:extLst>
      <p:ext uri="{BB962C8B-B14F-4D97-AF65-F5344CB8AC3E}">
        <p14:creationId xmlns:p14="http://schemas.microsoft.com/office/powerpoint/2010/main" val="2078389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kern="1200" dirty="0" smtClean="0">
                <a:solidFill>
                  <a:schemeClr val="tx1"/>
                </a:solidFill>
                <a:effectLst/>
                <a:latin typeface="+mn-lt"/>
                <a:ea typeface="+mn-ea"/>
                <a:cs typeface="+mn-cs"/>
              </a:rPr>
              <a:t>To get a sense of the geographic spread of people joining us today, we’re going to open a poll and ask you to indicate from which region of the province you’re joining us by clicking on one of the voting buttons. I invite you to use the map on the slide to figure out which region you’re in. </a:t>
            </a:r>
            <a:endParaRPr lang="en-CA"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5432E85-BD21-48AF-A55B-C540203B97F3}" type="slidenum">
              <a:rPr lang="en-US" smtClean="0"/>
              <a:pPr/>
              <a:t>4</a:t>
            </a:fld>
            <a:endParaRPr lang="en-US"/>
          </a:p>
        </p:txBody>
      </p:sp>
    </p:spTree>
    <p:extLst>
      <p:ext uri="{BB962C8B-B14F-4D97-AF65-F5344CB8AC3E}">
        <p14:creationId xmlns:p14="http://schemas.microsoft.com/office/powerpoint/2010/main" val="5093681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40</a:t>
            </a:fld>
            <a:endParaRPr lang="en-US"/>
          </a:p>
        </p:txBody>
      </p:sp>
    </p:spTree>
    <p:extLst>
      <p:ext uri="{BB962C8B-B14F-4D97-AF65-F5344CB8AC3E}">
        <p14:creationId xmlns:p14="http://schemas.microsoft.com/office/powerpoint/2010/main" val="32540163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41</a:t>
            </a:fld>
            <a:endParaRPr lang="en-US"/>
          </a:p>
        </p:txBody>
      </p:sp>
    </p:spTree>
    <p:extLst>
      <p:ext uri="{BB962C8B-B14F-4D97-AF65-F5344CB8AC3E}">
        <p14:creationId xmlns:p14="http://schemas.microsoft.com/office/powerpoint/2010/main" val="4695828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42</a:t>
            </a:fld>
            <a:endParaRPr lang="en-US"/>
          </a:p>
        </p:txBody>
      </p:sp>
    </p:spTree>
    <p:extLst>
      <p:ext uri="{BB962C8B-B14F-4D97-AF65-F5344CB8AC3E}">
        <p14:creationId xmlns:p14="http://schemas.microsoft.com/office/powerpoint/2010/main" val="40946926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I’d </a:t>
            </a:r>
            <a:r>
              <a:rPr lang="en-CA" dirty="0"/>
              <a:t>like to reiterate my thanks to the panellists for sharing their knowledge and experience today. On behalf of OACAS, I’d also like to extend our thanks to the openness in adoption curriculum sub-committee and the Adoption and Permanency Advisory Committee for their vision and commitment to this educational initiative. </a:t>
            </a:r>
          </a:p>
          <a:p>
            <a:endParaRPr lang="en-CA" dirty="0"/>
          </a:p>
          <a:p>
            <a:r>
              <a:rPr lang="en-CA" dirty="0"/>
              <a:t>Before you go today, I’d like to mention some of the resources that we are developing to further support your practice.  </a:t>
            </a:r>
          </a:p>
          <a:p>
            <a:endParaRPr lang="en-CA" baseline="0" dirty="0" smtClean="0"/>
          </a:p>
        </p:txBody>
      </p:sp>
      <p:sp>
        <p:nvSpPr>
          <p:cNvPr id="4" name="Slide Number Placeholder 3"/>
          <p:cNvSpPr>
            <a:spLocks noGrp="1"/>
          </p:cNvSpPr>
          <p:nvPr>
            <p:ph type="sldNum" sz="quarter" idx="10"/>
          </p:nvPr>
        </p:nvSpPr>
        <p:spPr/>
        <p:txBody>
          <a:bodyPr/>
          <a:lstStyle/>
          <a:p>
            <a:fld id="{E5432E85-BD21-48AF-A55B-C540203B97F3}" type="slidenum">
              <a:rPr lang="en-US" smtClean="0"/>
              <a:pPr/>
              <a:t>43</a:t>
            </a:fld>
            <a:endParaRPr lang="en-US"/>
          </a:p>
        </p:txBody>
      </p:sp>
    </p:spTree>
    <p:extLst>
      <p:ext uri="{BB962C8B-B14F-4D97-AF65-F5344CB8AC3E}">
        <p14:creationId xmlns:p14="http://schemas.microsoft.com/office/powerpoint/2010/main" val="29055586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44</a:t>
            </a:fld>
            <a:endParaRPr lang="en-US"/>
          </a:p>
        </p:txBody>
      </p:sp>
    </p:spTree>
    <p:extLst>
      <p:ext uri="{BB962C8B-B14F-4D97-AF65-F5344CB8AC3E}">
        <p14:creationId xmlns:p14="http://schemas.microsoft.com/office/powerpoint/2010/main" val="14622335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As a reminder – you can obtain additional information about openness through coming to the adoption openness section of the OACAS website…. Check back there frequently for new resources. </a:t>
            </a:r>
          </a:p>
          <a:p>
            <a:endParaRPr lang="en-CA" dirty="0"/>
          </a:p>
          <a:p>
            <a:r>
              <a:rPr lang="en-CA" dirty="0"/>
              <a:t>We will also send out announcements as we publish new resources. We recognize that there are a number of practice questions that we didn’t get to today but we are saving all of the questions and comments coming through the chat so will be able to take a look at these later. We encourage you to continue submitting any unanswered questions to </a:t>
            </a:r>
            <a:r>
              <a:rPr lang="en-CA" u="sng" dirty="0">
                <a:hlinkClick r:id="rId3"/>
              </a:rPr>
              <a:t>adoptionopenness@oacas.org</a:t>
            </a:r>
            <a:r>
              <a:rPr lang="en-CA" dirty="0"/>
              <a:t> . The panel has agreed to continue assisting us with responding to your questions so we do encourage you to send additional questions if they remain. Thanks everyone for your participation and please take the time to complete a participant feedback form after the webinar. We really value your feedback! </a:t>
            </a:r>
          </a:p>
          <a:p>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45</a:t>
            </a:fld>
            <a:endParaRPr lang="en-US"/>
          </a:p>
        </p:txBody>
      </p:sp>
    </p:spTree>
    <p:extLst>
      <p:ext uri="{BB962C8B-B14F-4D97-AF65-F5344CB8AC3E}">
        <p14:creationId xmlns:p14="http://schemas.microsoft.com/office/powerpoint/2010/main" val="38635157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5432E85-BD21-48AF-A55B-C540203B97F3}" type="slidenum">
              <a:rPr lang="en-US" smtClean="0"/>
              <a:pPr/>
              <a:t>46</a:t>
            </a:fld>
            <a:endParaRPr lang="en-US"/>
          </a:p>
        </p:txBody>
      </p:sp>
    </p:spTree>
    <p:extLst>
      <p:ext uri="{BB962C8B-B14F-4D97-AF65-F5344CB8AC3E}">
        <p14:creationId xmlns:p14="http://schemas.microsoft.com/office/powerpoint/2010/main" val="35952651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CA" dirty="0"/>
              <a:t>This slide presents the line-up for today’s webinar. </a:t>
            </a:r>
          </a:p>
          <a:p>
            <a:pPr lvl="0"/>
            <a:r>
              <a:rPr lang="en-CA" dirty="0"/>
              <a:t>First we will start with a presentation on the Purpose, Legislative Changes, and Present Context of openness in adoption. I will introduce our presenter in a few moments. </a:t>
            </a:r>
          </a:p>
          <a:p>
            <a:pPr lvl="0"/>
            <a:endParaRPr lang="en-CA" dirty="0" smtClean="0"/>
          </a:p>
          <a:p>
            <a:pPr lvl="0"/>
            <a:r>
              <a:rPr lang="en-CA" dirty="0" smtClean="0"/>
              <a:t>This </a:t>
            </a:r>
            <a:r>
              <a:rPr lang="en-CA" dirty="0"/>
              <a:t>will be followed by a panel discussion with a very distinguished line-up of experts who represent the different players involved in facilitating an open adoption. We have identified a number of important practice questions for the panel to answer and we will take a few questions from you at this time too. </a:t>
            </a:r>
          </a:p>
          <a:p>
            <a:pPr lvl="0"/>
            <a:endParaRPr lang="en-CA" dirty="0" smtClean="0"/>
          </a:p>
          <a:p>
            <a:pPr lvl="0"/>
            <a:r>
              <a:rPr lang="en-CA" dirty="0" smtClean="0"/>
              <a:t>We </a:t>
            </a:r>
            <a:r>
              <a:rPr lang="en-CA" dirty="0"/>
              <a:t>ask that you pose your questions by typing them into the Q&amp;A textbox of the webinar screen. You can send them to the attention of the host (Hannah) or to everyone participating in the webinar. As we have so many people joining us today, we will not be opening up the lines, so there is no need to click the “raise your hand” icon. </a:t>
            </a:r>
          </a:p>
          <a:p>
            <a:pPr lvl="0"/>
            <a:endParaRPr lang="en-CA" dirty="0"/>
          </a:p>
          <a:p>
            <a:pPr lvl="0"/>
            <a:r>
              <a:rPr lang="en-CA" dirty="0"/>
              <a:t>At the end of the panel discussion, I will come back and tell you about the learning resources that are being developed to support your continued learning in this topic area, wrap things up and send you off to your weekend awaiting you. </a:t>
            </a:r>
          </a:p>
          <a:p>
            <a:pPr lvl="0"/>
            <a:endParaRPr lang="en-CA" dirty="0"/>
          </a:p>
          <a:p>
            <a:r>
              <a:rPr lang="en-CA" dirty="0"/>
              <a:t>And now without further ado, I’d like to </a:t>
            </a:r>
            <a:r>
              <a:rPr lang="en-CA" b="1" dirty="0"/>
              <a:t>introduce our presenter Melanie </a:t>
            </a:r>
            <a:r>
              <a:rPr lang="en-CA" b="1" dirty="0" err="1"/>
              <a:t>Verreault</a:t>
            </a:r>
            <a:r>
              <a:rPr lang="en-CA" b="1" dirty="0"/>
              <a:t>. </a:t>
            </a:r>
            <a:r>
              <a:rPr lang="en-CA" dirty="0"/>
              <a:t>Melanie was contracted by OACAS to support the development of today’s learning event and other educational resources on openness in adoption. Melanie is the Residential Supervisor at NEOFACS. Prior to this position, Melanie was the Supervisor of Adoption, Child Care, and Resources.  While in this role, Melanie was part of the Provincial Resource Managers Network as well as the North Eastern Adoption Group.</a:t>
            </a:r>
            <a:r>
              <a:rPr lang="en-CA" b="1" u="sng" dirty="0"/>
              <a:t> </a:t>
            </a:r>
            <a:endParaRPr lang="en-CA" baseline="0" dirty="0" smtClean="0"/>
          </a:p>
        </p:txBody>
      </p:sp>
      <p:sp>
        <p:nvSpPr>
          <p:cNvPr id="4" name="Slide Number Placeholder 3"/>
          <p:cNvSpPr>
            <a:spLocks noGrp="1"/>
          </p:cNvSpPr>
          <p:nvPr>
            <p:ph type="sldNum" sz="quarter" idx="10"/>
          </p:nvPr>
        </p:nvSpPr>
        <p:spPr/>
        <p:txBody>
          <a:bodyPr/>
          <a:lstStyle/>
          <a:p>
            <a:fld id="{E5432E85-BD21-48AF-A55B-C540203B97F3}" type="slidenum">
              <a:rPr lang="en-US" smtClean="0"/>
              <a:pPr/>
              <a:t>5</a:t>
            </a:fld>
            <a:endParaRPr lang="en-US" dirty="0"/>
          </a:p>
        </p:txBody>
      </p:sp>
    </p:spTree>
    <p:extLst>
      <p:ext uri="{BB962C8B-B14F-4D97-AF65-F5344CB8AC3E}">
        <p14:creationId xmlns:p14="http://schemas.microsoft.com/office/powerpoint/2010/main" val="778037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Thank you Erika and welcome everyone. </a:t>
            </a:r>
          </a:p>
          <a:p>
            <a:endParaRPr lang="en-CA" dirty="0"/>
          </a:p>
          <a:p>
            <a:r>
              <a:rPr lang="en-CA" dirty="0"/>
              <a:t>I am very honoured to be presenting to you the legislative changes in the Child and Family Services Act, as they relate to Bill 179 (Building Families and Supporting Youth to Be Successful Act, 2011).  </a:t>
            </a:r>
          </a:p>
          <a:p>
            <a:endParaRPr lang="en-CA" dirty="0"/>
          </a:p>
          <a:p>
            <a:r>
              <a:rPr lang="en-CA" dirty="0"/>
              <a:t>Essentially, there are three take-</a:t>
            </a:r>
            <a:r>
              <a:rPr lang="en-CA" dirty="0" err="1"/>
              <a:t>away’s</a:t>
            </a:r>
            <a:r>
              <a:rPr lang="en-CA" dirty="0"/>
              <a:t> that we want to get across to you about what has changed with Bill 179:</a:t>
            </a:r>
          </a:p>
          <a:p>
            <a:pPr marL="171450" lvl="0" indent="-171450">
              <a:buFont typeface="Arial" pitchFamily="34" charset="0"/>
              <a:buChar char="•"/>
            </a:pPr>
            <a:r>
              <a:rPr lang="en-CA" dirty="0"/>
              <a:t>children with access orders can now be placed for adoption,  </a:t>
            </a:r>
          </a:p>
          <a:p>
            <a:pPr marL="171450" lvl="0" indent="-171450">
              <a:buFont typeface="Arial" pitchFamily="34" charset="0"/>
              <a:buChar char="•"/>
            </a:pPr>
            <a:r>
              <a:rPr lang="en-CA" dirty="0"/>
              <a:t>the holder of the right of access can now apply for an openness order</a:t>
            </a:r>
          </a:p>
          <a:p>
            <a:pPr marL="171450" lvl="0" indent="-171450">
              <a:buFont typeface="Arial" pitchFamily="34" charset="0"/>
              <a:buChar char="•"/>
            </a:pPr>
            <a:r>
              <a:rPr lang="en-CA" dirty="0"/>
              <a:t>Children’s Aid Societies are now obligated to consider the benefits of an openness order or openness agreement for any Crown Ward for whom the society is engaged in adoption planning.</a:t>
            </a:r>
          </a:p>
          <a:p>
            <a:pPr lvl="0"/>
            <a:endParaRPr lang="en-CA" dirty="0"/>
          </a:p>
          <a:p>
            <a:r>
              <a:rPr lang="en-CA" dirty="0"/>
              <a:t>Before presenting the new legislative changes, let’s take a moment and return to the meaning of a simple yet foundational term: openness. </a:t>
            </a:r>
          </a:p>
          <a:p>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6</a:t>
            </a:fld>
            <a:endParaRPr lang="en-US" dirty="0"/>
          </a:p>
        </p:txBody>
      </p:sp>
    </p:spTree>
    <p:extLst>
      <p:ext uri="{BB962C8B-B14F-4D97-AF65-F5344CB8AC3E}">
        <p14:creationId xmlns:p14="http://schemas.microsoft.com/office/powerpoint/2010/main" val="1600001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Openness</a:t>
            </a:r>
            <a:r>
              <a:rPr lang="en-US" dirty="0"/>
              <a:t> in adoption promotes permanency while at the same time ensuring continuity of relationships, community and culture. </a:t>
            </a:r>
            <a:endParaRPr lang="en-CA" dirty="0"/>
          </a:p>
          <a:p>
            <a:r>
              <a:rPr lang="en-CA" dirty="0"/>
              <a:t>The purpose of openness is to facilitate ongoing communication and/or maintain relationships between the child and the adoptive family with individuals with whom the child has had a meaningful and beneficial relationship before the adoption. </a:t>
            </a:r>
            <a:r>
              <a:rPr lang="en-US" dirty="0"/>
              <a:t>As examples, these individuals could be birth moms and dads, siblings, aunts and uncles, grandparents, foster parents etc.  </a:t>
            </a:r>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7</a:t>
            </a:fld>
            <a:endParaRPr lang="en-US" dirty="0"/>
          </a:p>
        </p:txBody>
      </p:sp>
    </p:spTree>
    <p:extLst>
      <p:ext uri="{BB962C8B-B14F-4D97-AF65-F5344CB8AC3E}">
        <p14:creationId xmlns:p14="http://schemas.microsoft.com/office/powerpoint/2010/main" val="3872992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this time we’d like to invite you to think about the different forms that openness might take. Please take 30 seconds to answer the poll question. </a:t>
            </a:r>
            <a:endParaRPr lang="en-US" dirty="0" smtClean="0"/>
          </a:p>
          <a:p>
            <a:endParaRPr lang="en-CA" dirty="0"/>
          </a:p>
          <a:p>
            <a:r>
              <a:rPr lang="en-US" b="1" dirty="0"/>
              <a:t>Which of the following are possible forms of openness in adoption?</a:t>
            </a:r>
            <a:endParaRPr lang="en-CA" dirty="0"/>
          </a:p>
          <a:p>
            <a:pPr lvl="0"/>
            <a:r>
              <a:rPr lang="en-US" dirty="0"/>
              <a:t>Exchange of letters and photos</a:t>
            </a:r>
            <a:endParaRPr lang="en-CA" dirty="0"/>
          </a:p>
          <a:p>
            <a:pPr lvl="0"/>
            <a:r>
              <a:rPr lang="en-US" dirty="0"/>
              <a:t>In-person visits with the adoptive parent present </a:t>
            </a:r>
            <a:endParaRPr lang="en-CA" dirty="0"/>
          </a:p>
          <a:p>
            <a:pPr lvl="0"/>
            <a:r>
              <a:rPr lang="en-US" dirty="0"/>
              <a:t>Unsupervised visits </a:t>
            </a:r>
            <a:endParaRPr lang="en-CA" dirty="0"/>
          </a:p>
          <a:p>
            <a:pPr lvl="0"/>
            <a:r>
              <a:rPr lang="en-US" dirty="0"/>
              <a:t>B and C only</a:t>
            </a:r>
            <a:endParaRPr lang="en-CA" dirty="0"/>
          </a:p>
          <a:p>
            <a:pPr lvl="0"/>
            <a:r>
              <a:rPr lang="en-US" dirty="0"/>
              <a:t>All of the above</a:t>
            </a:r>
            <a:endParaRPr lang="en-CA" dirty="0"/>
          </a:p>
          <a:p>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8</a:t>
            </a:fld>
            <a:endParaRPr lang="en-US"/>
          </a:p>
        </p:txBody>
      </p:sp>
    </p:spTree>
    <p:extLst>
      <p:ext uri="{BB962C8B-B14F-4D97-AF65-F5344CB8AC3E}">
        <p14:creationId xmlns:p14="http://schemas.microsoft.com/office/powerpoint/2010/main" val="1276928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CA" dirty="0"/>
              <a:t>That’s right – the correct answer is all of the above. Openness in adoption can occur in various forms along a continuum of contact.  Each adoption is unique, and the level and nature of adoption openness should be decided on a case-by-case basis. </a:t>
            </a:r>
            <a:endParaRPr lang="en-CA" sz="1100" dirty="0"/>
          </a:p>
          <a:p>
            <a:pPr lvl="0"/>
            <a:r>
              <a:rPr lang="en-CA" dirty="0"/>
              <a:t>The continuum of openness can be defined by the type of contact between a child and a person significant to the child (for example the exchange of pictures and letters vs. in-person visits), and it can also be defined in different ways like: </a:t>
            </a:r>
            <a:endParaRPr lang="en-CA" sz="1100" dirty="0"/>
          </a:p>
          <a:p>
            <a:pPr lvl="1"/>
            <a:r>
              <a:rPr lang="en-CA" dirty="0"/>
              <a:t>frequency, </a:t>
            </a:r>
            <a:endParaRPr lang="en-CA" sz="1100" dirty="0"/>
          </a:p>
          <a:p>
            <a:pPr lvl="1"/>
            <a:r>
              <a:rPr lang="en-CA" dirty="0"/>
              <a:t>intensity/emotional impact, </a:t>
            </a:r>
            <a:endParaRPr lang="en-CA" sz="1100" dirty="0"/>
          </a:p>
          <a:p>
            <a:pPr lvl="1"/>
            <a:r>
              <a:rPr lang="en-CA" dirty="0"/>
              <a:t>duration and location of visit. </a:t>
            </a:r>
            <a:endParaRPr lang="en-CA" sz="1100" dirty="0"/>
          </a:p>
          <a:p>
            <a:pPr lvl="0"/>
            <a:r>
              <a:rPr lang="en-CA" dirty="0"/>
              <a:t>Decisions about the nature and level of openness need to maintain and support the integrity of the adoptive family. </a:t>
            </a:r>
            <a:endParaRPr lang="en-CA" sz="1100" dirty="0"/>
          </a:p>
          <a:p>
            <a:r>
              <a:rPr lang="en-CA" dirty="0"/>
              <a:t> </a:t>
            </a:r>
            <a:endParaRPr lang="en-CA" sz="1100" dirty="0"/>
          </a:p>
          <a:p>
            <a:r>
              <a:rPr lang="en-CA" dirty="0"/>
              <a:t>Openness can also transform throughout a child’s lifetime. As the child grows and matures and circumstances change in their lives and the lives of the people significant to the child, the level of openness may need to change in order to continue to be of benefit. </a:t>
            </a:r>
            <a:endParaRPr lang="en-CA" sz="1100" dirty="0"/>
          </a:p>
          <a:p>
            <a:r>
              <a:rPr lang="en-CA" dirty="0"/>
              <a:t> </a:t>
            </a:r>
            <a:endParaRPr lang="en-CA" sz="1100" dirty="0"/>
          </a:p>
          <a:p>
            <a:r>
              <a:rPr lang="en-US" dirty="0"/>
              <a:t>For Crown Wards who have had an access order, openness in adoption is </a:t>
            </a:r>
            <a:r>
              <a:rPr lang="en-US" u="sng" dirty="0"/>
              <a:t>not</a:t>
            </a:r>
            <a:r>
              <a:rPr lang="en-US" dirty="0"/>
              <a:t> simply a continuation of an access order but rather represents a new arrangement for contact between the child and people who were significant to the child in his/her life prior to adoption, so long as the goals of permanency are met. </a:t>
            </a:r>
          </a:p>
          <a:p>
            <a:endParaRPr lang="en-CA" sz="1100" dirty="0"/>
          </a:p>
          <a:p>
            <a:r>
              <a:rPr lang="en-CA" dirty="0"/>
              <a:t>Openness in adoption can be arranged through an order (that is made by the court) or through an agreement arranged and negotiated outside of court by the adoptive parent of a child and people significant to the child prior to the adoption. </a:t>
            </a:r>
            <a:endParaRPr lang="en-CA" dirty="0" smtClean="0"/>
          </a:p>
          <a:p>
            <a:endParaRPr lang="en-CA" sz="1100" dirty="0"/>
          </a:p>
          <a:p>
            <a:r>
              <a:rPr lang="en-CA" dirty="0"/>
              <a:t>Openness is not a new concept and existed before Bill 179. Let me explain a bit further.</a:t>
            </a:r>
            <a:endParaRPr lang="en-CA" sz="1100" dirty="0"/>
          </a:p>
          <a:p>
            <a:endParaRPr lang="en-CA" dirty="0"/>
          </a:p>
        </p:txBody>
      </p:sp>
      <p:sp>
        <p:nvSpPr>
          <p:cNvPr id="4" name="Slide Number Placeholder 3"/>
          <p:cNvSpPr>
            <a:spLocks noGrp="1"/>
          </p:cNvSpPr>
          <p:nvPr>
            <p:ph type="sldNum" sz="quarter" idx="10"/>
          </p:nvPr>
        </p:nvSpPr>
        <p:spPr/>
        <p:txBody>
          <a:bodyPr/>
          <a:lstStyle/>
          <a:p>
            <a:fld id="{E5432E85-BD21-48AF-A55B-C540203B97F3}" type="slidenum">
              <a:rPr lang="en-US" smtClean="0"/>
              <a:pPr/>
              <a:t>9</a:t>
            </a:fld>
            <a:endParaRPr lang="en-US"/>
          </a:p>
        </p:txBody>
      </p:sp>
    </p:spTree>
    <p:extLst>
      <p:ext uri="{BB962C8B-B14F-4D97-AF65-F5344CB8AC3E}">
        <p14:creationId xmlns:p14="http://schemas.microsoft.com/office/powerpoint/2010/main" val="453969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latin typeface="Arial" pitchFamily="34" charset="0"/>
                <a:cs typeface="Arial"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D8E20CAB-FD5A-442B-B78D-746143B0E10D}"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39B70CF3-F815-42E1-8290-9EC966B74BB9}"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7CE94AE8-C820-43FE-B68D-6A49ACA787F0}"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301251E-825F-42AF-81AB-E2919657CB04}"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E3208BF9-6785-4AC7-9DC9-F1EA1AB1D69B}"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A7675E61-57BF-4531-81FD-40E0E53C79F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7E6C7E5-97BB-4ACA-8B68-DB0D64B83805}"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6D2520A9-588F-4532-A545-4023CAE410CF}"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8001000" cy="1143000"/>
          </a:xfrm>
          <a:prstGeom prst="rect">
            <a:avLst/>
          </a:prstGeom>
        </p:spPr>
        <p:txBody>
          <a:bodyPr/>
          <a:lstStyle>
            <a:lvl1pPr>
              <a:defRPr sz="4000">
                <a:latin typeface="Arial" pitchFamily="34" charset="0"/>
                <a:cs typeface="Arial"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762000" y="1600200"/>
            <a:ext cx="7924800" cy="4525963"/>
          </a:xfrm>
          <a:prstGeom prst="rect">
            <a:avLst/>
          </a:prstGeom>
        </p:spPr>
        <p:txBody>
          <a:bodyPr/>
          <a:lstStyle>
            <a:lvl1pPr>
              <a:defRPr sz="2800">
                <a:latin typeface="Arial" pitchFamily="34" charset="0"/>
                <a:cs typeface="Arial" pitchFamily="34" charset="0"/>
              </a:defRPr>
            </a:lvl1pPr>
            <a:lvl2pPr>
              <a:defRPr sz="2400">
                <a:latin typeface="Arial" pitchFamily="34" charset="0"/>
                <a:cs typeface="Arial" pitchFamily="34" charset="0"/>
              </a:defRPr>
            </a:lvl2pPr>
            <a:lvl3pPr>
              <a:defRPr sz="2000">
                <a:latin typeface="Arial" pitchFamily="34" charset="0"/>
                <a:cs typeface="Arial" pitchFamily="34" charset="0"/>
              </a:defRPr>
            </a:lvl3pPr>
            <a:lvl4pPr>
              <a:defRPr sz="1800">
                <a:latin typeface="Arial" pitchFamily="34" charset="0"/>
                <a:cs typeface="Arial" pitchFamily="34" charset="0"/>
              </a:defRPr>
            </a:lvl4pPr>
            <a:lvl5pPr>
              <a:defRPr sz="18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DE8386EB-F50E-4BC1-904B-9E5B1B4B3C71}"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fontAlgn="auto">
              <a:spcBef>
                <a:spcPts val="0"/>
              </a:spcBef>
              <a:spcAft>
                <a:spcPts val="0"/>
              </a:spcAft>
              <a:defRPr dirty="0">
                <a:latin typeface="+mn-lt"/>
              </a:defRPr>
            </a:lvl1pPr>
          </a:lstStyle>
          <a:p>
            <a:pPr>
              <a:defRPr/>
            </a:pPr>
            <a:r>
              <a:rPr lang="en-US" smtClean="0"/>
              <a:t>March 2013</a:t>
            </a: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fontAlgn="auto">
              <a:spcBef>
                <a:spcPts val="0"/>
              </a:spcBef>
              <a:spcAft>
                <a:spcPts val="0"/>
              </a:spcAft>
              <a:defRPr smtClean="0">
                <a:latin typeface="+mn-lt"/>
              </a:defRPr>
            </a:lvl1pPr>
          </a:lstStyle>
          <a:p>
            <a:pPr>
              <a:defRPr/>
            </a:pPr>
            <a:fld id="{74AAD20B-E272-4934-9C74-237CB84D2899}"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BC2C204-4A67-4FC4-9EB7-1FCAA06CAAA6}"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46B2197-F06C-452F-AEC6-6A04988C688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D521C82A-C122-4067-AE19-C444A5EF7440}" type="datetime1">
              <a:rPr lang="en-US" smtClean="0"/>
              <a:t>3/26/2013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31FDC78F-F3DE-4760-885F-086B96C42157}"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B69FCFD0-3362-4D0A-8E7B-8F71A8893E48}" type="datetime1">
              <a:rPr lang="en-US" smtClean="0"/>
              <a:t>3/26/2013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C3AAD3BB-C23D-4B49-BFA9-00685CDBCBC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DCF05110-5538-4B85-9DFD-512E13CB1965}"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D0661F4-B861-4083-83C7-3BA8275DA852}" type="slidenum">
              <a:rPr lang="en-US"/>
              <a:pPr>
                <a:defRPr/>
              </a:pPr>
              <a:t>‹#›</a:t>
            </a:fld>
            <a:endParaRPr lang="en-US"/>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B0E2AA63-204A-443D-8D09-B14761E9D730}" type="datetime1">
              <a:rPr lang="en-US" smtClean="0"/>
              <a:t>3/26/2013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4812E5F8-F55C-4181-BFC3-6C9CAC322B61}"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1692E3A8-3898-4167-8797-94F65E826428}" type="datetime1">
              <a:rPr lang="en-US" smtClean="0"/>
              <a:t>3/26/2013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A712C100-785A-4728-BEB1-7442E0691828}"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EC61A718-FD87-4C56-9455-7F7C73AD5845}" type="datetime1">
              <a:rPr lang="en-US" smtClean="0"/>
              <a:t>3/26/2013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7FF6583F-B58C-401F-96EC-BE423C3D1D8A}"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285C5F4F-71DC-4E4A-A140-3D89F6AD2DA7}" type="datetime1">
              <a:rPr lang="en-US" smtClean="0"/>
              <a:t>3/26/2013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8CEF6590-FC3B-420E-84A8-307F22688920}"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C7E17F0-6D6D-4B30-A6A0-B38561155A26}"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1EB20D77-8300-46E7-9ED1-35BA6140A461}"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85B9430F-3209-4AF7-9F99-B0F3047F7A0B}"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2CCB53C0-299E-46E9-A4E1-3ABCF9226E9A}"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78A8EE94-8EE0-4D3F-BB01-ECEDD02FD217}" type="datetime1">
              <a:rPr lang="en-US" smtClean="0"/>
              <a:t>3/26/2013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37D48867-414D-4405-9CE5-5FDC05FE925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9664CD57-423B-42E6-882E-117C4927F293}" type="datetime1">
              <a:rPr lang="en-US" smtClean="0"/>
              <a:t>3/26/2013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DE62BF53-4565-4887-BD9F-E91114D590F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57C9F95C-109B-444A-8255-915B8A9F716B}" type="datetime1">
              <a:rPr lang="en-US" smtClean="0"/>
              <a:t>3/26/2013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057A2321-C6D2-4746-8E33-07DD64484A0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AB6E1D1E-36DB-4244-9EE4-067F74B64A96}" type="datetime1">
              <a:rPr lang="en-US" smtClean="0"/>
              <a:t>3/26/2013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06881D0D-3F09-4276-8FA8-5AE4AE5A12C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95AE0B41-47EF-480A-8F0D-B05D22494FD5}" type="datetime1">
              <a:rPr lang="en-US" smtClean="0"/>
              <a:t>3/26/2013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A9BE9A57-545F-4DFD-818B-FE1FDBDD3C0E}"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4E281FED-241E-4FE4-A04F-0D9B82491727}" type="datetime1">
              <a:rPr lang="en-US" smtClean="0"/>
              <a:t>3/26/2013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27C4636F-D953-4021-9A90-C86F0D437AA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5EB19004-CE6D-4334-A798-77025722D7E8}" type="datetime1">
              <a:rPr lang="en-US" smtClean="0"/>
              <a:t>3/26/2013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r>
              <a:rPr lang="en-US" smtClean="0"/>
              <a:t>March 2013</a:t>
            </a: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2E3CD3C8-9725-445A-934C-BC332019DAD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3.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685800" cy="6858000"/>
          </a:xfrm>
          <a:prstGeom prst="rect">
            <a:avLst/>
          </a:prstGeom>
          <a:solidFill>
            <a:srgbClr val="E3F0DC"/>
          </a:solidFill>
          <a:ln>
            <a:solidFill>
              <a:srgbClr val="CCFFCC"/>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29" name="Picture 8" descr="\\10.10.10.199\communication\MLGregoire\2008\Logos\REBRAND\NEW logos\horizontal-color.jpg"/>
          <p:cNvPicPr>
            <a:picLocks noChangeAspect="1" noChangeArrowheads="1"/>
          </p:cNvPicPr>
          <p:nvPr/>
        </p:nvPicPr>
        <p:blipFill>
          <a:blip r:embed="rId16" cstate="print">
            <a:clrChange>
              <a:clrFrom>
                <a:srgbClr val="FDFDFD"/>
              </a:clrFrom>
              <a:clrTo>
                <a:srgbClr val="FDFDFD">
                  <a:alpha val="0"/>
                </a:srgbClr>
              </a:clrTo>
            </a:clrChange>
          </a:blip>
          <a:srcRect/>
          <a:stretch>
            <a:fillRect/>
          </a:stretch>
        </p:blipFill>
        <p:spPr bwMode="auto">
          <a:xfrm>
            <a:off x="762000" y="0"/>
            <a:ext cx="3657600" cy="1828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 id="2147484023" r:id="rId12"/>
    <p:sldLayoutId id="2147484024" r:id="rId13"/>
    <p:sldLayoutId id="2147484025" r:id="rId14"/>
  </p:sldLayoutIdLst>
  <p:hf hd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0"/>
            <a:ext cx="685800" cy="6858000"/>
          </a:xfrm>
          <a:prstGeom prst="rect">
            <a:avLst/>
          </a:prstGeom>
          <a:solidFill>
            <a:srgbClr val="E3F0DC"/>
          </a:solidFill>
          <a:ln>
            <a:solidFill>
              <a:srgbClr val="CCFFCC"/>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2053" name="Picture 5"/>
          <p:cNvPicPr>
            <a:picLocks noChangeAspect="1" noChangeArrowheads="1"/>
          </p:cNvPicPr>
          <p:nvPr/>
        </p:nvPicPr>
        <p:blipFill>
          <a:blip r:embed="rId14" cstate="print">
            <a:clrChange>
              <a:clrFrom>
                <a:srgbClr val="FDFDFD"/>
              </a:clrFrom>
              <a:clrTo>
                <a:srgbClr val="FDFDFD">
                  <a:alpha val="0"/>
                </a:srgbClr>
              </a:clrTo>
            </a:clrChange>
          </a:blip>
          <a:srcRect/>
          <a:stretch>
            <a:fillRect/>
          </a:stretch>
        </p:blipFill>
        <p:spPr bwMode="auto">
          <a:xfrm>
            <a:off x="6324600" y="1981200"/>
            <a:ext cx="2819400" cy="4876800"/>
          </a:xfrm>
          <a:prstGeom prst="rect">
            <a:avLst/>
          </a:prstGeom>
          <a:noFill/>
          <a:ln w="9525">
            <a:noFill/>
            <a:miter lim="800000"/>
            <a:headEnd/>
            <a:tailEnd/>
          </a:ln>
        </p:spPr>
      </p:pic>
      <p:pic>
        <p:nvPicPr>
          <p:cNvPr id="2054" name="Picture 6" descr="\\10.10.10.199\communication\MLGregoire\2008\Logos\REBRAND\NEW logos\logo-symbol.tif"/>
          <p:cNvPicPr>
            <a:picLocks noChangeAspect="1" noChangeArrowheads="1"/>
          </p:cNvPicPr>
          <p:nvPr/>
        </p:nvPicPr>
        <p:blipFill>
          <a:blip r:embed="rId15" cstate="print">
            <a:clrChange>
              <a:clrFrom>
                <a:srgbClr val="FDFDFD"/>
              </a:clrFrom>
              <a:clrTo>
                <a:srgbClr val="FDFDFD">
                  <a:alpha val="0"/>
                </a:srgbClr>
              </a:clrTo>
            </a:clrChange>
          </a:blip>
          <a:srcRect/>
          <a:stretch>
            <a:fillRect/>
          </a:stretch>
        </p:blipFill>
        <p:spPr bwMode="auto">
          <a:xfrm>
            <a:off x="838200" y="6019800"/>
            <a:ext cx="609600" cy="6826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 id="2147484047" r:id="rId10"/>
    <p:sldLayoutId id="2147484048" r:id="rId11"/>
    <p:sldLayoutId id="2147484026" r:id="rId12"/>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nichol@oacas.or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image" Target="../media/image7.jpg"/><Relationship Id="rId4" Type="http://schemas.openxmlformats.org/officeDocument/2006/relationships/image" Target="../media/image6.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8.jpe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6.xml"/><Relationship Id="rId6" Type="http://schemas.openxmlformats.org/officeDocument/2006/relationships/image" Target="../media/image5.jpg"/><Relationship Id="rId5" Type="http://schemas.openxmlformats.org/officeDocument/2006/relationships/image" Target="../media/image6.jpg"/><Relationship Id="rId10" Type="http://schemas.openxmlformats.org/officeDocument/2006/relationships/image" Target="../media/image12.jpg"/><Relationship Id="rId4" Type="http://schemas.openxmlformats.org/officeDocument/2006/relationships/image" Target="../media/image9.png"/><Relationship Id="rId9" Type="http://schemas.openxmlformats.org/officeDocument/2006/relationships/image" Target="../media/image7.jpg"/></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7"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16.xml"/><Relationship Id="rId6" Type="http://schemas.openxmlformats.org/officeDocument/2006/relationships/image" Target="../media/image10.png"/><Relationship Id="rId5" Type="http://schemas.openxmlformats.org/officeDocument/2006/relationships/image" Target="../media/image5.jpg"/><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16.xml"/><Relationship Id="rId4" Type="http://schemas.openxmlformats.org/officeDocument/2006/relationships/image" Target="../media/image7.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hyperlink" Target="http://www.oacas.org/adoptionopenness" TargetMode="External"/><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hyperlink" Target="http://www.oacas.org/adoptionopenness/" TargetMode="External"/><Relationship Id="rId2" Type="http://schemas.openxmlformats.org/officeDocument/2006/relationships/notesSlide" Target="../notesSlides/notesSlide45.xml"/><Relationship Id="rId1" Type="http://schemas.openxmlformats.org/officeDocument/2006/relationships/slideLayout" Target="../slideLayouts/slideLayout16.xml"/><Relationship Id="rId4" Type="http://schemas.openxmlformats.org/officeDocument/2006/relationships/hyperlink" Target="mailto:adoptionopenness@oacas.org"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ctrTitle"/>
          </p:nvPr>
        </p:nvSpPr>
        <p:spPr bwMode="auto">
          <a:xfrm>
            <a:off x="762000" y="1524000"/>
            <a:ext cx="8305800" cy="1470025"/>
          </a:xfrm>
          <a:noFill/>
          <a:ln>
            <a:miter lim="800000"/>
            <a:headEnd/>
            <a:tailEnd/>
          </a:ln>
        </p:spPr>
        <p:txBody>
          <a:bodyPr vert="horz" wrap="square" lIns="91440" tIns="45720" rIns="91440" bIns="45720" numCol="1" anchor="t" anchorCtr="0" compatLnSpc="1">
            <a:prstTxWarp prst="textNoShape">
              <a:avLst/>
            </a:prstTxWarp>
          </a:bodyPr>
          <a:lstStyle/>
          <a:p>
            <a:r>
              <a:rPr lang="en-GB" sz="2800" dirty="0" smtClean="0"/>
              <a:t>Openness in Adoption: </a:t>
            </a:r>
            <a:br>
              <a:rPr lang="en-GB" sz="2800" dirty="0" smtClean="0"/>
            </a:br>
            <a:r>
              <a:rPr lang="en-GB" sz="2800" dirty="0" smtClean="0"/>
              <a:t>Understanding Legislation and Sharing Practice</a:t>
            </a:r>
            <a:br>
              <a:rPr lang="en-GB" sz="2800" dirty="0" smtClean="0"/>
            </a:br>
            <a:r>
              <a:rPr lang="en-GB" sz="2800" dirty="0" smtClean="0"/>
              <a:t>March 22, 2013</a:t>
            </a:r>
            <a:r>
              <a:rPr lang="en-GB" sz="2400" dirty="0"/>
              <a:t/>
            </a:r>
            <a:br>
              <a:rPr lang="en-GB" sz="2400" dirty="0"/>
            </a:br>
            <a:r>
              <a:rPr lang="en-GB" sz="2400" dirty="0"/>
              <a:t/>
            </a:r>
            <a:br>
              <a:rPr lang="en-GB" sz="2400" dirty="0"/>
            </a:br>
            <a:r>
              <a:rPr lang="en-GB" sz="2400" dirty="0" smtClean="0"/>
              <a:t/>
            </a:r>
            <a:br>
              <a:rPr lang="en-GB" sz="2400" dirty="0" smtClean="0"/>
            </a:br>
            <a:endParaRPr lang="en-GB" sz="2400" dirty="0" smtClean="0"/>
          </a:p>
        </p:txBody>
      </p:sp>
      <p:sp>
        <p:nvSpPr>
          <p:cNvPr id="3" name="Subtitle 2"/>
          <p:cNvSpPr>
            <a:spLocks noGrp="1"/>
          </p:cNvSpPr>
          <p:nvPr>
            <p:ph type="subTitle" idx="1"/>
          </p:nvPr>
        </p:nvSpPr>
        <p:spPr>
          <a:xfrm>
            <a:off x="1600200" y="3429000"/>
            <a:ext cx="6400800" cy="1752600"/>
          </a:xfrm>
        </p:spPr>
        <p:txBody>
          <a:bodyPr/>
          <a:lstStyle/>
          <a:p>
            <a:pPr marL="0" indent="0">
              <a:buNone/>
              <a:defRPr/>
            </a:pPr>
            <a:r>
              <a:rPr lang="en-GB" sz="1800" dirty="0" smtClean="0"/>
              <a:t>Thank </a:t>
            </a:r>
            <a:r>
              <a:rPr lang="en-GB" sz="1800" dirty="0"/>
              <a:t>you for joining us. </a:t>
            </a:r>
            <a:r>
              <a:rPr lang="en-GB" sz="1800" dirty="0" smtClean="0"/>
              <a:t>To </a:t>
            </a:r>
            <a:r>
              <a:rPr lang="en-GB" sz="1800" u="sng" dirty="0" smtClean="0"/>
              <a:t>hear</a:t>
            </a:r>
            <a:r>
              <a:rPr lang="en-GB" sz="1800" dirty="0" smtClean="0"/>
              <a:t> the webinar, please </a:t>
            </a:r>
            <a:r>
              <a:rPr lang="en-GB" sz="1800" dirty="0"/>
              <a:t>ensure you dial </a:t>
            </a:r>
            <a:r>
              <a:rPr lang="en-CA" sz="1800" dirty="0" smtClean="0"/>
              <a:t>the conference </a:t>
            </a:r>
            <a:r>
              <a:rPr lang="en-CA" sz="1800" dirty="0"/>
              <a:t>number: 1 888 407 4369 </a:t>
            </a:r>
            <a:r>
              <a:rPr lang="en-CA" sz="1800" dirty="0" smtClean="0"/>
              <a:t> and enter </a:t>
            </a:r>
            <a:r>
              <a:rPr lang="en-CA" sz="1800" dirty="0"/>
              <a:t>participant code: 18412812</a:t>
            </a:r>
            <a:r>
              <a:rPr lang="en-CA" sz="1800" dirty="0" smtClean="0"/>
              <a:t>#. </a:t>
            </a:r>
          </a:p>
          <a:p>
            <a:pPr marL="0" indent="0">
              <a:buNone/>
              <a:defRPr/>
            </a:pPr>
            <a:r>
              <a:rPr lang="en-CA" sz="1800" dirty="0" smtClean="0"/>
              <a:t>Note that y</a:t>
            </a:r>
            <a:r>
              <a:rPr lang="en-GB" sz="1800" dirty="0" smtClean="0"/>
              <a:t>our </a:t>
            </a:r>
            <a:r>
              <a:rPr lang="en-GB" sz="1800" dirty="0"/>
              <a:t>line will be automatically </a:t>
            </a:r>
            <a:r>
              <a:rPr lang="en-GB" sz="1800" u="sng" dirty="0"/>
              <a:t>muted</a:t>
            </a:r>
            <a:r>
              <a:rPr lang="en-GB" sz="1800" dirty="0" smtClean="0"/>
              <a:t>.</a:t>
            </a:r>
          </a:p>
          <a:p>
            <a:pPr marL="0" indent="0">
              <a:buNone/>
            </a:pPr>
            <a:r>
              <a:rPr lang="en-CA" sz="1800" dirty="0"/>
              <a:t>If you experience technical difficulties during the webinar, please first join the audio conference, then press *0 to speak to an </a:t>
            </a:r>
            <a:r>
              <a:rPr lang="en-CA" sz="1800" dirty="0" smtClean="0"/>
              <a:t>operator, OR contact </a:t>
            </a:r>
            <a:br>
              <a:rPr lang="en-CA" sz="1800" dirty="0" smtClean="0"/>
            </a:br>
            <a:r>
              <a:rPr lang="en-CA" sz="1800" dirty="0" smtClean="0"/>
              <a:t>Brenda </a:t>
            </a:r>
            <a:r>
              <a:rPr lang="en-CA" sz="1800" dirty="0"/>
              <a:t>Nichol </a:t>
            </a:r>
            <a:r>
              <a:rPr lang="en-CA" sz="1800" dirty="0" smtClean="0"/>
              <a:t>at </a:t>
            </a:r>
            <a:r>
              <a:rPr lang="en-CA" sz="1800" u="sng" dirty="0" smtClean="0">
                <a:hlinkClick r:id="rId3"/>
              </a:rPr>
              <a:t>bnichol@oacas.org</a:t>
            </a:r>
            <a:r>
              <a:rPr lang="en-CA" sz="1800" u="sng" dirty="0"/>
              <a:t> </a:t>
            </a:r>
            <a:r>
              <a:rPr lang="en-CA" sz="1800" dirty="0" smtClean="0"/>
              <a:t>or 416-987-3673</a:t>
            </a:r>
            <a:endParaRPr lang="en-CA" sz="1800" dirty="0"/>
          </a:p>
        </p:txBody>
      </p:sp>
      <p:sp>
        <p:nvSpPr>
          <p:cNvPr id="2" name="Rounded Rectangle 1"/>
          <p:cNvSpPr/>
          <p:nvPr/>
        </p:nvSpPr>
        <p:spPr>
          <a:xfrm>
            <a:off x="1450622" y="3200400"/>
            <a:ext cx="7010400" cy="2895600"/>
          </a:xfrm>
          <a:prstGeom prst="roundRect">
            <a:avLst/>
          </a:prstGeom>
          <a:solidFill>
            <a:schemeClr val="accent3">
              <a:lumMod val="60000"/>
              <a:lumOff val="40000"/>
              <a:alpha val="23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4078830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pPr lvl="0"/>
            <a:r>
              <a:rPr lang="en-CA" dirty="0" smtClean="0"/>
              <a:t>Openness prior to Bill 179 </a:t>
            </a:r>
            <a:endParaRPr lang="en-CA" dirty="0"/>
          </a:p>
        </p:txBody>
      </p:sp>
      <p:sp>
        <p:nvSpPr>
          <p:cNvPr id="3" name="Content Placeholder 2"/>
          <p:cNvSpPr>
            <a:spLocks noGrp="1"/>
          </p:cNvSpPr>
          <p:nvPr>
            <p:ph idx="1"/>
          </p:nvPr>
        </p:nvSpPr>
        <p:spPr>
          <a:prstGeom prst="rect">
            <a:avLst/>
          </a:prstGeom>
        </p:spPr>
        <p:txBody>
          <a:bodyPr/>
          <a:lstStyle/>
          <a:p>
            <a:r>
              <a:rPr lang="en-CA" sz="2400" dirty="0" smtClean="0"/>
              <a:t>Openness in adoption was introduced in 2006 and has been in effect in the CFSA (Part VII)</a:t>
            </a:r>
          </a:p>
          <a:p>
            <a:r>
              <a:rPr lang="en-CA" sz="2400" dirty="0" smtClean="0"/>
              <a:t>Openness to be considered in every adoption situation </a:t>
            </a:r>
          </a:p>
          <a:p>
            <a:r>
              <a:rPr lang="en-CA" sz="2400" dirty="0" smtClean="0"/>
              <a:t>Openness arrangements must be predicated on the best interests of the child</a:t>
            </a:r>
          </a:p>
          <a:p>
            <a:r>
              <a:rPr lang="en-CA" sz="2400" u="sng" dirty="0" smtClean="0"/>
              <a:t>Only a CAS could apply </a:t>
            </a:r>
            <a:r>
              <a:rPr lang="en-CA" sz="2400" dirty="0"/>
              <a:t>for an openness order, and </a:t>
            </a:r>
            <a:r>
              <a:rPr lang="en-CA" sz="2400" u="sng" dirty="0" smtClean="0"/>
              <a:t>only where </a:t>
            </a:r>
            <a:r>
              <a:rPr lang="en-CA" sz="2400" u="sng" dirty="0"/>
              <a:t>there was no </a:t>
            </a:r>
            <a:r>
              <a:rPr lang="en-CA" sz="2400" u="sng" dirty="0" smtClean="0"/>
              <a:t>access order</a:t>
            </a:r>
            <a:r>
              <a:rPr lang="en-CA" sz="2400" dirty="0" smtClean="0"/>
              <a:t> for </a:t>
            </a:r>
            <a:r>
              <a:rPr lang="en-CA" sz="2400" dirty="0"/>
              <a:t>the Crown Ward who was being placed for </a:t>
            </a:r>
            <a:r>
              <a:rPr lang="en-CA" sz="2400" dirty="0" smtClean="0"/>
              <a:t>adoption</a:t>
            </a:r>
          </a:p>
          <a:p>
            <a:pPr lvl="1"/>
            <a:r>
              <a:rPr lang="en-CA" dirty="0" smtClean="0"/>
              <a:t>All parties had to be agreeable for an application to be made</a:t>
            </a:r>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z="3600" dirty="0" smtClean="0"/>
              <a:t>A Brief Historical Overview of Bill 179</a:t>
            </a:r>
            <a:endParaRPr lang="en-CA" sz="3600" dirty="0"/>
          </a:p>
        </p:txBody>
      </p:sp>
      <p:sp>
        <p:nvSpPr>
          <p:cNvPr id="3" name="Content Placeholder 2"/>
          <p:cNvSpPr>
            <a:spLocks noGrp="1"/>
          </p:cNvSpPr>
          <p:nvPr>
            <p:ph idx="1"/>
          </p:nvPr>
        </p:nvSpPr>
        <p:spPr>
          <a:prstGeom prst="rect">
            <a:avLst/>
          </a:prstGeom>
        </p:spPr>
        <p:txBody>
          <a:bodyPr/>
          <a:lstStyle/>
          <a:p>
            <a:pPr>
              <a:buNone/>
            </a:pPr>
            <a:endParaRPr lang="en-CA" sz="2400" dirty="0" smtClean="0"/>
          </a:p>
          <a:p>
            <a:r>
              <a:rPr lang="en-CA" dirty="0" smtClean="0"/>
              <a:t>On April 13, 2011, the government of Ontario introduced Bill 179, </a:t>
            </a:r>
            <a:r>
              <a:rPr lang="en-CA" i="1" dirty="0" smtClean="0"/>
              <a:t>Building Families and Supporting Youth to be Successful Act</a:t>
            </a:r>
            <a:r>
              <a:rPr lang="en-CA" dirty="0" smtClean="0"/>
              <a:t>, 2011, in order to amend the </a:t>
            </a:r>
            <a:r>
              <a:rPr lang="en-CA" i="1" dirty="0" smtClean="0"/>
              <a:t>CFSA </a:t>
            </a:r>
            <a:r>
              <a:rPr lang="en-CA" dirty="0" smtClean="0"/>
              <a:t>regarding adoption and the provision of care and maintenance. Bill 179 received Royal Assent on June 1, 2011, and the amendments became effective September 1, 2011.</a:t>
            </a:r>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dirty="0" smtClean="0"/>
              <a:t>Bill 179 focuses on </a:t>
            </a:r>
            <a:r>
              <a:rPr lang="en-CA" u="sng" dirty="0" smtClean="0"/>
              <a:t>two</a:t>
            </a:r>
            <a:r>
              <a:rPr lang="en-CA" dirty="0" smtClean="0"/>
              <a:t> areas of reform: </a:t>
            </a:r>
            <a:br>
              <a:rPr lang="en-CA" dirty="0" smtClean="0"/>
            </a:br>
            <a:r>
              <a:rPr lang="en-CA" dirty="0" smtClean="0"/>
              <a:t/>
            </a:r>
            <a:br>
              <a:rPr lang="en-CA" dirty="0" smtClean="0"/>
            </a:br>
            <a:endParaRPr lang="en-CA" dirty="0"/>
          </a:p>
        </p:txBody>
      </p:sp>
      <p:sp>
        <p:nvSpPr>
          <p:cNvPr id="3" name="Content Placeholder 2"/>
          <p:cNvSpPr>
            <a:spLocks noGrp="1"/>
          </p:cNvSpPr>
          <p:nvPr>
            <p:ph idx="1"/>
          </p:nvPr>
        </p:nvSpPr>
        <p:spPr>
          <a:prstGeom prst="rect">
            <a:avLst/>
          </a:prstGeom>
        </p:spPr>
        <p:txBody>
          <a:bodyPr/>
          <a:lstStyle/>
          <a:p>
            <a:pPr>
              <a:buNone/>
            </a:pPr>
            <a:endParaRPr lang="en-CA" dirty="0" smtClean="0"/>
          </a:p>
          <a:p>
            <a:pPr marL="914400" lvl="1" indent="-457200">
              <a:buAutoNum type="arabicPeriod"/>
            </a:pPr>
            <a:r>
              <a:rPr lang="en-CA" sz="2800" dirty="0" smtClean="0"/>
              <a:t>Care and Maintenance for youth whose court ordered society care or formal customary care which was terminated at age 16 or 17 </a:t>
            </a:r>
          </a:p>
          <a:p>
            <a:pPr marL="914400" lvl="1" indent="-457200">
              <a:buAutoNum type="arabicPeriod"/>
            </a:pPr>
            <a:r>
              <a:rPr lang="en-CA" sz="2800" dirty="0" smtClean="0"/>
              <a:t>Adoption placements of Crown Wards with access orders</a:t>
            </a:r>
          </a:p>
          <a:p>
            <a:pPr>
              <a:buNone/>
            </a:pPr>
            <a:endParaRPr lang="en-CA" dirty="0" smtClean="0"/>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Taking the Practice of Openness to a New Level</a:t>
            </a:r>
            <a:endParaRPr lang="en-CA" dirty="0"/>
          </a:p>
        </p:txBody>
      </p:sp>
      <p:sp>
        <p:nvSpPr>
          <p:cNvPr id="3" name="Content Placeholder 2"/>
          <p:cNvSpPr>
            <a:spLocks noGrp="1"/>
          </p:cNvSpPr>
          <p:nvPr>
            <p:ph idx="1"/>
          </p:nvPr>
        </p:nvSpPr>
        <p:spPr>
          <a:prstGeom prst="rect">
            <a:avLst/>
          </a:prstGeom>
        </p:spPr>
        <p:txBody>
          <a:bodyPr/>
          <a:lstStyle/>
          <a:p>
            <a:pPr>
              <a:buNone/>
            </a:pPr>
            <a:r>
              <a:rPr lang="en-CA" dirty="0" smtClean="0"/>
              <a:t>	</a:t>
            </a:r>
          </a:p>
          <a:p>
            <a:pPr>
              <a:buNone/>
            </a:pPr>
            <a:r>
              <a:rPr lang="en-CA" dirty="0" smtClean="0"/>
              <a:t>	Bill 179 has removed access as a barrier to adoption for Crown Wards, and mandated the consideration of openness in the adoption of all Crown Wards – thus requiring an evolution of openness practice in child welfare adoption.</a:t>
            </a:r>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dirty="0" smtClean="0"/>
              <a:t>Poll question</a:t>
            </a:r>
            <a:endParaRPr lang="en-CA" dirty="0"/>
          </a:p>
        </p:txBody>
      </p:sp>
      <p:sp>
        <p:nvSpPr>
          <p:cNvPr id="3" name="Content Placeholder 2"/>
          <p:cNvSpPr>
            <a:spLocks noGrp="1"/>
          </p:cNvSpPr>
          <p:nvPr>
            <p:ph idx="1"/>
          </p:nvPr>
        </p:nvSpPr>
        <p:spPr>
          <a:prstGeom prst="rect">
            <a:avLst/>
          </a:prstGeom>
        </p:spPr>
        <p:txBody>
          <a:bodyPr/>
          <a:lstStyle/>
          <a:p>
            <a:pPr marL="0" lvl="0" indent="0">
              <a:buNone/>
            </a:pPr>
            <a:r>
              <a:rPr lang="en-CA" dirty="0" smtClean="0"/>
              <a:t>Did your </a:t>
            </a:r>
            <a:r>
              <a:rPr lang="en-CA" smtClean="0"/>
              <a:t>agency make any </a:t>
            </a:r>
            <a:r>
              <a:rPr lang="en-CA" dirty="0" smtClean="0"/>
              <a:t>openness </a:t>
            </a:r>
            <a:r>
              <a:rPr lang="en-CA" dirty="0"/>
              <a:t>arrangements </a:t>
            </a:r>
            <a:r>
              <a:rPr lang="en-CA" dirty="0" smtClean="0"/>
              <a:t>for </a:t>
            </a:r>
            <a:r>
              <a:rPr lang="en-CA" dirty="0"/>
              <a:t>former Crown Wards in </a:t>
            </a:r>
            <a:r>
              <a:rPr lang="en-CA" dirty="0" smtClean="0"/>
              <a:t>2012?</a:t>
            </a:r>
          </a:p>
          <a:p>
            <a:pPr lvl="0"/>
            <a:endParaRPr lang="en-CA" dirty="0"/>
          </a:p>
          <a:p>
            <a:pPr marL="914400" lvl="1" indent="-514350">
              <a:buFont typeface="+mj-lt"/>
              <a:buAutoNum type="alphaUcPeriod"/>
            </a:pPr>
            <a:r>
              <a:rPr lang="en-CA" dirty="0" smtClean="0"/>
              <a:t>Yes</a:t>
            </a:r>
          </a:p>
          <a:p>
            <a:pPr marL="914400" lvl="1" indent="-514350">
              <a:buFont typeface="+mj-lt"/>
              <a:buAutoNum type="alphaUcPeriod"/>
            </a:pPr>
            <a:r>
              <a:rPr lang="en-CA" dirty="0" smtClean="0"/>
              <a:t>No</a:t>
            </a:r>
            <a:endParaRPr lang="en-CA" dirty="0"/>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14</a:t>
            </a:fld>
            <a:endParaRPr lang="en-US"/>
          </a:p>
        </p:txBody>
      </p:sp>
    </p:spTree>
    <p:extLst>
      <p:ext uri="{BB962C8B-B14F-4D97-AF65-F5344CB8AC3E}">
        <p14:creationId xmlns:p14="http://schemas.microsoft.com/office/powerpoint/2010/main" val="3559851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What Bill 179 </a:t>
            </a:r>
            <a:r>
              <a:rPr lang="en-CA" u="sng" smtClean="0"/>
              <a:t>is not</a:t>
            </a:r>
            <a:r>
              <a:rPr lang="en-CA" smtClean="0"/>
              <a:t>:</a:t>
            </a:r>
            <a:endParaRPr lang="en-CA" dirty="0"/>
          </a:p>
        </p:txBody>
      </p:sp>
      <p:sp>
        <p:nvSpPr>
          <p:cNvPr id="3" name="Content Placeholder 2"/>
          <p:cNvSpPr>
            <a:spLocks noGrp="1"/>
          </p:cNvSpPr>
          <p:nvPr>
            <p:ph idx="1"/>
          </p:nvPr>
        </p:nvSpPr>
        <p:spPr>
          <a:prstGeom prst="rect">
            <a:avLst/>
          </a:prstGeom>
        </p:spPr>
        <p:txBody>
          <a:bodyPr/>
          <a:lstStyle/>
          <a:p>
            <a:pPr lvl="0">
              <a:buNone/>
            </a:pPr>
            <a:endParaRPr lang="en-CA" dirty="0" smtClean="0"/>
          </a:p>
          <a:p>
            <a:r>
              <a:rPr lang="en-CA" dirty="0" smtClean="0"/>
              <a:t>Does not change the test for access (access orders)</a:t>
            </a:r>
          </a:p>
          <a:p>
            <a:pPr marL="0" indent="0">
              <a:buNone/>
            </a:pPr>
            <a:endParaRPr lang="en-CA" dirty="0" smtClean="0"/>
          </a:p>
          <a:p>
            <a:r>
              <a:rPr lang="en-CA" dirty="0" smtClean="0"/>
              <a:t>Cannot be utilized as a means for settling with birth parents</a:t>
            </a:r>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pPr lvl="0"/>
            <a:r>
              <a:rPr lang="en-CA" smtClean="0"/>
              <a:t/>
            </a:r>
            <a:br>
              <a:rPr lang="en-CA" smtClean="0"/>
            </a:br>
            <a:endParaRPr lang="en-CA" dirty="0"/>
          </a:p>
        </p:txBody>
      </p:sp>
      <p:sp>
        <p:nvSpPr>
          <p:cNvPr id="3" name="Content Placeholder 2"/>
          <p:cNvSpPr>
            <a:spLocks noGrp="1"/>
          </p:cNvSpPr>
          <p:nvPr>
            <p:ph idx="1"/>
          </p:nvPr>
        </p:nvSpPr>
        <p:spPr>
          <a:prstGeom prst="rect">
            <a:avLst/>
          </a:prstGeom>
        </p:spPr>
        <p:txBody>
          <a:bodyPr/>
          <a:lstStyle/>
          <a:p>
            <a:pPr algn="ctr">
              <a:buNone/>
            </a:pPr>
            <a:r>
              <a:rPr lang="en-CA" sz="4400" dirty="0" smtClean="0"/>
              <a:t>Scope of Bill 179 as it Relates to Openness in Adoption</a:t>
            </a:r>
          </a:p>
          <a:p>
            <a:pPr algn="ctr">
              <a:buNone/>
            </a:pPr>
            <a:endParaRPr lang="en-CA" dirty="0" smtClean="0"/>
          </a:p>
          <a:p>
            <a:pPr algn="ctr">
              <a:buNone/>
            </a:pPr>
            <a:r>
              <a:rPr lang="en-CA" dirty="0" smtClean="0"/>
              <a:t>What’s new in the CFSA since Bill 179</a:t>
            </a:r>
          </a:p>
          <a:p>
            <a:pPr algn="ctr">
              <a:buNone/>
            </a:pPr>
            <a:endParaRPr lang="en-CA" dirty="0" smtClean="0"/>
          </a:p>
          <a:p>
            <a:pPr algn="ctr">
              <a:buNone/>
            </a:pPr>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CA"/>
          </a:p>
        </p:txBody>
      </p:sp>
      <p:sp>
        <p:nvSpPr>
          <p:cNvPr id="3" name="Content Placeholder 2"/>
          <p:cNvSpPr>
            <a:spLocks noGrp="1"/>
          </p:cNvSpPr>
          <p:nvPr>
            <p:ph idx="1"/>
          </p:nvPr>
        </p:nvSpPr>
        <p:spPr>
          <a:prstGeom prst="rect">
            <a:avLst/>
          </a:prstGeom>
        </p:spPr>
        <p:txBody>
          <a:bodyPr/>
          <a:lstStyle/>
          <a:p>
            <a:pPr>
              <a:buNone/>
            </a:pPr>
            <a:r>
              <a:rPr lang="en-CA" dirty="0" smtClean="0"/>
              <a:t>There are now </a:t>
            </a:r>
            <a:r>
              <a:rPr lang="en-CA" u="sng" dirty="0" smtClean="0"/>
              <a:t>two</a:t>
            </a:r>
            <a:r>
              <a:rPr lang="en-CA" dirty="0" smtClean="0"/>
              <a:t> paths to openness orders :</a:t>
            </a:r>
          </a:p>
          <a:p>
            <a:pPr>
              <a:buNone/>
            </a:pPr>
            <a:endParaRPr lang="en-CA" dirty="0" smtClean="0"/>
          </a:p>
          <a:p>
            <a:pPr marL="914400" lvl="1" indent="-514350">
              <a:buAutoNum type="arabicPeriod"/>
            </a:pPr>
            <a:r>
              <a:rPr lang="en-CA" sz="2800" dirty="0" smtClean="0"/>
              <a:t>for children without an order of access </a:t>
            </a:r>
          </a:p>
          <a:p>
            <a:pPr marL="914400" lvl="1" indent="-514350">
              <a:buAutoNum type="arabicPeriod"/>
            </a:pPr>
            <a:r>
              <a:rPr lang="en-CA" sz="2800" dirty="0" smtClean="0"/>
              <a:t>for children with an order of access </a:t>
            </a:r>
          </a:p>
          <a:p>
            <a:pPr marL="514350" indent="-514350">
              <a:buNone/>
            </a:pPr>
            <a:endParaRPr lang="en-CA" dirty="0" smtClean="0"/>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17</a:t>
            </a:fld>
            <a:endParaRPr lang="en-US" dirty="0"/>
          </a:p>
        </p:txBody>
      </p:sp>
    </p:spTree>
    <p:extLst>
      <p:ext uri="{BB962C8B-B14F-4D97-AF65-F5344CB8AC3E}">
        <p14:creationId xmlns:p14="http://schemas.microsoft.com/office/powerpoint/2010/main" val="38776674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8001000" cy="1143000"/>
          </a:xfrm>
          <a:prstGeom prst="rect">
            <a:avLst/>
          </a:prstGeom>
        </p:spPr>
        <p:txBody>
          <a:bodyPr/>
          <a:lstStyle/>
          <a:p>
            <a:r>
              <a:rPr lang="en-CA" dirty="0" smtClean="0"/>
              <a:t>Openness planning for adoption of Crown Wards with access</a:t>
            </a:r>
            <a:endParaRPr lang="en-CA" dirty="0"/>
          </a:p>
        </p:txBody>
      </p:sp>
      <p:sp>
        <p:nvSpPr>
          <p:cNvPr id="3" name="Content Placeholder 2"/>
          <p:cNvSpPr>
            <a:spLocks noGrp="1"/>
          </p:cNvSpPr>
          <p:nvPr>
            <p:ph idx="1"/>
          </p:nvPr>
        </p:nvSpPr>
        <p:spPr>
          <a:prstGeom prst="rect">
            <a:avLst/>
          </a:prstGeom>
        </p:spPr>
        <p:txBody>
          <a:bodyPr/>
          <a:lstStyle/>
          <a:p>
            <a:r>
              <a:rPr lang="en-CA" dirty="0" smtClean="0"/>
              <a:t>Section 141.1.1 (1)</a:t>
            </a:r>
          </a:p>
          <a:p>
            <a:r>
              <a:rPr lang="en-CA" dirty="0"/>
              <a:t>Section </a:t>
            </a:r>
            <a:r>
              <a:rPr lang="en-CA" dirty="0" smtClean="0"/>
              <a:t>141.1.1 (2)</a:t>
            </a:r>
            <a:endParaRPr lang="en-CA" i="1" dirty="0">
              <a:solidFill>
                <a:srgbClr val="FF0000"/>
              </a:solidFill>
            </a:endParaRPr>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18</a:t>
            </a:fld>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1799" y="1295400"/>
            <a:ext cx="3436581" cy="4910588"/>
          </a:xfrm>
          <a:prstGeom prst="roundRect">
            <a:avLst>
              <a:gd name="adj" fmla="val 8594"/>
            </a:avLst>
          </a:prstGeom>
          <a:solidFill>
            <a:srgbClr val="FFFFFF">
              <a:shade val="85000"/>
            </a:srgbClr>
          </a:solidFill>
          <a:ln>
            <a:noFill/>
          </a:ln>
          <a:effectLst/>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71799" y="1295400"/>
            <a:ext cx="3838662" cy="4910588"/>
          </a:xfrm>
          <a:prstGeom prst="roundRect">
            <a:avLst>
              <a:gd name="adj" fmla="val 8594"/>
            </a:avLst>
          </a:prstGeom>
          <a:solidFill>
            <a:srgbClr val="FFFFFF">
              <a:shade val="85000"/>
            </a:srgbClr>
          </a:solidFill>
          <a:ln>
            <a:noFill/>
          </a:ln>
          <a:effectLst/>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2600" y="1698883"/>
            <a:ext cx="6166327" cy="4103621"/>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11463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par>
                                <p:cTn id="29" presetID="10" presetClass="entr" presetSubtype="0" fill="hold" nodeType="withEffect">
                                  <p:stCondLst>
                                    <p:cond delay="0"/>
                                  </p:stCondLst>
                                  <p:iterate type="lt">
                                    <p:tmPct val="0"/>
                                  </p:iterate>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1000"/>
                                        <p:tgtEl>
                                          <p:spTgt spid="3">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Effect transition="in" filter="fade">
                                      <p:cBhvr>
                                        <p:cTn id="34" dur="1000"/>
                                        <p:tgtEl>
                                          <p:spTgt spid="3">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6" presetClass="emph" presetSubtype="0" fill="hold" nodeType="clickEffect">
                                  <p:stCondLst>
                                    <p:cond delay="0"/>
                                  </p:stCondLst>
                                  <p:childTnLst>
                                    <p:animEffect transition="out" filter="fade">
                                      <p:cBhvr>
                                        <p:cTn id="38" dur="1000" tmFilter="0, 0; .2, .5; .8, .5; 1, 0"/>
                                        <p:tgtEl>
                                          <p:spTgt spid="3">
                                            <p:txEl>
                                              <p:pRg st="1" end="1"/>
                                            </p:txEl>
                                          </p:spTgt>
                                        </p:tgtEl>
                                      </p:cBhvr>
                                    </p:animEffect>
                                    <p:animScale>
                                      <p:cBhvr>
                                        <p:cTn id="39" dur="500" autoRev="1" fill="hold"/>
                                        <p:tgtEl>
                                          <p:spTgt spid="3">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Access Ordered</a:t>
            </a:r>
            <a:br>
              <a:rPr lang="en-CA" smtClean="0"/>
            </a:br>
            <a:r>
              <a:rPr lang="en-CA" smtClean="0"/>
              <a:t>Two Steps</a:t>
            </a:r>
            <a:endParaRPr lang="en-CA" dirty="0"/>
          </a:p>
        </p:txBody>
      </p:sp>
      <p:sp>
        <p:nvSpPr>
          <p:cNvPr id="7" name="Content Placeholder 6"/>
          <p:cNvSpPr>
            <a:spLocks noGrp="1"/>
          </p:cNvSpPr>
          <p:nvPr>
            <p:ph idx="1"/>
          </p:nvPr>
        </p:nvSpPr>
        <p:spPr>
          <a:xfrm>
            <a:off x="762000" y="1874837"/>
            <a:ext cx="7924800" cy="4525963"/>
          </a:xfrm>
          <a:prstGeom prst="rect">
            <a:avLst/>
          </a:prstGeom>
        </p:spPr>
        <p:txBody>
          <a:bodyPr/>
          <a:lstStyle/>
          <a:p>
            <a:r>
              <a:rPr lang="en-CA" dirty="0" smtClean="0"/>
              <a:t>New legislation regarding openness orders:</a:t>
            </a:r>
          </a:p>
          <a:p>
            <a:pPr>
              <a:buNone/>
            </a:pPr>
            <a:r>
              <a:rPr lang="en-CA" dirty="0" smtClean="0"/>
              <a:t>	Sections 145.1.1 and 145.1.2</a:t>
            </a:r>
          </a:p>
          <a:p>
            <a:pPr>
              <a:buNone/>
            </a:pPr>
            <a:endParaRPr lang="en-CA" dirty="0" smtClean="0"/>
          </a:p>
          <a:p>
            <a:r>
              <a:rPr lang="en-CA" dirty="0" smtClean="0"/>
              <a:t>Applies if there is an access order and Crown </a:t>
            </a:r>
            <a:r>
              <a:rPr lang="en-CA" dirty="0" err="1" smtClean="0"/>
              <a:t>Wardship</a:t>
            </a:r>
            <a:endParaRPr lang="en-CA" dirty="0" smtClean="0"/>
          </a:p>
          <a:p>
            <a:endParaRPr lang="en-CA" dirty="0" smtClean="0"/>
          </a:p>
          <a:p>
            <a:r>
              <a:rPr lang="en-CA" dirty="0" smtClean="0"/>
              <a:t>There are two steps</a:t>
            </a:r>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bwMode="auto">
          <a:xfrm>
            <a:off x="838200" y="1371600"/>
            <a:ext cx="8001000" cy="1143000"/>
          </a:xfrm>
          <a:noFill/>
          <a:ln>
            <a:miter lim="800000"/>
            <a:headEnd/>
            <a:tailEnd/>
          </a:ln>
        </p:spPr>
        <p:txBody>
          <a:bodyPr vert="horz" wrap="square" lIns="91440" tIns="45720" rIns="91440" bIns="45720" numCol="1" anchor="t" anchorCtr="0" compatLnSpc="1">
            <a:prstTxWarp prst="textNoShape">
              <a:avLst/>
            </a:prstTxWarp>
          </a:bodyPr>
          <a:lstStyle/>
          <a:p>
            <a:r>
              <a:rPr lang="en-GB" dirty="0" smtClean="0"/>
              <a:t>Openness in Adoption: Understanding Legislation  and Sharing Practice</a:t>
            </a:r>
          </a:p>
        </p:txBody>
      </p:sp>
      <p:sp>
        <p:nvSpPr>
          <p:cNvPr id="3" name="Subtitle 2"/>
          <p:cNvSpPr>
            <a:spLocks noGrp="1"/>
          </p:cNvSpPr>
          <p:nvPr>
            <p:ph idx="1"/>
          </p:nvPr>
        </p:nvSpPr>
        <p:spPr>
          <a:xfrm>
            <a:off x="762000" y="2971800"/>
            <a:ext cx="7924800" cy="3154363"/>
          </a:xfrm>
        </p:spPr>
        <p:txBody>
          <a:bodyPr/>
          <a:lstStyle/>
          <a:p>
            <a:pPr>
              <a:defRPr/>
            </a:pPr>
            <a:endParaRPr lang="en-GB" dirty="0" smtClean="0"/>
          </a:p>
          <a:p>
            <a:pPr marL="0" indent="0" algn="ctr">
              <a:buNone/>
              <a:defRPr/>
            </a:pPr>
            <a:r>
              <a:rPr lang="en-GB" dirty="0" smtClean="0"/>
              <a:t>March 22, 2013</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5854" t="6914"/>
          <a:stretch/>
        </p:blipFill>
        <p:spPr>
          <a:xfrm>
            <a:off x="6309406" y="2654899"/>
            <a:ext cx="2837289" cy="4203101"/>
          </a:xfrm>
          <a:prstGeom prst="rect">
            <a:avLst/>
          </a:prstGeom>
        </p:spPr>
      </p:pic>
      <p:sp>
        <p:nvSpPr>
          <p:cNvPr id="2" name="Title 1"/>
          <p:cNvSpPr>
            <a:spLocks noGrp="1"/>
          </p:cNvSpPr>
          <p:nvPr>
            <p:ph type="title"/>
          </p:nvPr>
        </p:nvSpPr>
        <p:spPr>
          <a:prstGeom prst="rect">
            <a:avLst/>
          </a:prstGeom>
        </p:spPr>
        <p:txBody>
          <a:bodyPr/>
          <a:lstStyle/>
          <a:p>
            <a:r>
              <a:rPr lang="en-CA" smtClean="0"/>
              <a:t>Access Ordered Step #1</a:t>
            </a:r>
            <a:endParaRPr lang="en-CA" dirty="0"/>
          </a:p>
        </p:txBody>
      </p:sp>
      <p:sp>
        <p:nvSpPr>
          <p:cNvPr id="23" name="Content Placeholder 22"/>
          <p:cNvSpPr>
            <a:spLocks noGrp="1"/>
          </p:cNvSpPr>
          <p:nvPr>
            <p:ph idx="1"/>
          </p:nvPr>
        </p:nvSpPr>
        <p:spPr/>
        <p:txBody>
          <a:bodyPr/>
          <a:lstStyle/>
          <a:p>
            <a:endParaRPr lang="en-CA"/>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20</a:t>
            </a:fld>
            <a:endParaRPr lang="en-US" dirty="0"/>
          </a:p>
        </p:txBody>
      </p:sp>
      <p:sp>
        <p:nvSpPr>
          <p:cNvPr id="8" name="Rectangle 7"/>
          <p:cNvSpPr/>
          <p:nvPr/>
        </p:nvSpPr>
        <p:spPr>
          <a:xfrm>
            <a:off x="1828800" y="1066800"/>
            <a:ext cx="5805488" cy="1061829"/>
          </a:xfrm>
          <a:prstGeom prst="rect">
            <a:avLst/>
          </a:prstGeom>
        </p:spPr>
        <p:txBody>
          <a:bodyPr wrap="square">
            <a:spAutoFit/>
          </a:bodyPr>
          <a:lstStyle/>
          <a:p>
            <a:pPr marL="0" indent="0">
              <a:buNone/>
            </a:pPr>
            <a:r>
              <a:rPr lang="en-CA" dirty="0" smtClean="0">
                <a:latin typeface="Arial" pitchFamily="34" charset="0"/>
                <a:cs typeface="Arial" pitchFamily="34" charset="0"/>
              </a:rPr>
              <a:t>       145.1.1 (1) – Notice of Intent to Place for Adoption</a:t>
            </a:r>
            <a:r>
              <a:rPr lang="en-CA" sz="900" dirty="0" smtClean="0">
                <a:latin typeface="Arial" pitchFamily="34" charset="0"/>
                <a:cs typeface="Arial" pitchFamily="34" charset="0"/>
              </a:rPr>
              <a:t/>
            </a:r>
            <a:br>
              <a:rPr lang="en-CA" sz="900" dirty="0" smtClean="0">
                <a:latin typeface="Arial" pitchFamily="34" charset="0"/>
                <a:cs typeface="Arial" pitchFamily="34" charset="0"/>
              </a:rPr>
            </a:br>
            <a:r>
              <a:rPr lang="en-CA" sz="900" dirty="0" smtClean="0">
                <a:latin typeface="Arial" pitchFamily="34" charset="0"/>
                <a:cs typeface="Arial" pitchFamily="34" charset="0"/>
              </a:rPr>
              <a:t/>
            </a:r>
            <a:br>
              <a:rPr lang="en-CA" sz="900" dirty="0" smtClean="0">
                <a:latin typeface="Arial" pitchFamily="34" charset="0"/>
                <a:cs typeface="Arial" pitchFamily="34" charset="0"/>
              </a:rPr>
            </a:br>
            <a:r>
              <a:rPr lang="en-CA" dirty="0" smtClean="0">
                <a:latin typeface="Arial" pitchFamily="34" charset="0"/>
                <a:cs typeface="Arial" pitchFamily="34" charset="0"/>
              </a:rPr>
              <a:t>       Notice to:  </a:t>
            </a:r>
            <a:br>
              <a:rPr lang="en-CA" dirty="0" smtClean="0">
                <a:latin typeface="Arial" pitchFamily="34" charset="0"/>
                <a:cs typeface="Arial" pitchFamily="34" charset="0"/>
              </a:rPr>
            </a:br>
            <a:endParaRPr lang="en-CA" dirty="0">
              <a:latin typeface="Arial" pitchFamily="34" charset="0"/>
              <a:cs typeface="Arial" pitchFamily="34" charset="0"/>
            </a:endParaRPr>
          </a:p>
        </p:txBody>
      </p:sp>
      <p:sp>
        <p:nvSpPr>
          <p:cNvPr id="9" name="Rectangle 8"/>
          <p:cNvSpPr/>
          <p:nvPr/>
        </p:nvSpPr>
        <p:spPr>
          <a:xfrm>
            <a:off x="2286000" y="1743670"/>
            <a:ext cx="4572000" cy="923330"/>
          </a:xfrm>
          <a:prstGeom prst="rect">
            <a:avLst/>
          </a:prstGeom>
        </p:spPr>
        <p:txBody>
          <a:bodyPr>
            <a:spAutoFit/>
          </a:bodyPr>
          <a:lstStyle/>
          <a:p>
            <a:pPr marL="285750" indent="-285750">
              <a:buFont typeface="Arial" pitchFamily="34" charset="0"/>
              <a:buChar char="•"/>
            </a:pPr>
            <a:r>
              <a:rPr lang="en-CA" dirty="0">
                <a:latin typeface="Arial" pitchFamily="34" charset="0"/>
                <a:cs typeface="Arial" pitchFamily="34" charset="0"/>
              </a:rPr>
              <a:t>Person who has granted access</a:t>
            </a:r>
          </a:p>
          <a:p>
            <a:pPr marL="285750" indent="-285750">
              <a:buFont typeface="Arial" pitchFamily="34" charset="0"/>
              <a:buChar char="•"/>
            </a:pPr>
            <a:r>
              <a:rPr lang="en-CA" dirty="0">
                <a:latin typeface="Arial" pitchFamily="34" charset="0"/>
                <a:cs typeface="Arial" pitchFamily="34" charset="0"/>
              </a:rPr>
              <a:t>Person with respect to whom </a:t>
            </a:r>
            <a:r>
              <a:rPr lang="en-CA" dirty="0" smtClean="0">
                <a:latin typeface="Arial" pitchFamily="34" charset="0"/>
                <a:cs typeface="Arial" pitchFamily="34" charset="0"/>
              </a:rPr>
              <a:t>access has been granted</a:t>
            </a:r>
            <a:endParaRPr lang="en-CA" dirty="0">
              <a:latin typeface="Arial" pitchFamily="34" charset="0"/>
              <a:cs typeface="Arial"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62200" y="2799828"/>
            <a:ext cx="2981270" cy="3600972"/>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19574" y="2647858"/>
            <a:ext cx="3109626" cy="3977972"/>
          </a:xfrm>
          <a:prstGeom prst="roundRect">
            <a:avLst>
              <a:gd name="adj" fmla="val 8594"/>
            </a:avLst>
          </a:prstGeom>
          <a:solidFill>
            <a:srgbClr val="FFFFFF">
              <a:shade val="85000"/>
            </a:srgbClr>
          </a:solidFill>
          <a:ln>
            <a:noFill/>
          </a:ln>
          <a:effectLst/>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29200" y="2647858"/>
            <a:ext cx="2770511" cy="3958830"/>
          </a:xfrm>
          <a:prstGeom prst="roundRect">
            <a:avLst>
              <a:gd name="adj" fmla="val 8594"/>
            </a:avLst>
          </a:prstGeom>
          <a:solidFill>
            <a:srgbClr val="FFFFFF">
              <a:shade val="85000"/>
            </a:srgbClr>
          </a:solidFill>
          <a:ln>
            <a:noFill/>
          </a:ln>
          <a:effectLst/>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07530" y="3487483"/>
            <a:ext cx="3200400" cy="3119205"/>
          </a:xfrm>
          <a:prstGeom prst="rect">
            <a:avLst/>
          </a:prstGeom>
        </p:spPr>
      </p:pic>
      <p:sp>
        <p:nvSpPr>
          <p:cNvPr id="13" name="Oval 12"/>
          <p:cNvSpPr/>
          <p:nvPr/>
        </p:nvSpPr>
        <p:spPr>
          <a:xfrm>
            <a:off x="4114800" y="5562600"/>
            <a:ext cx="352673" cy="381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Rectangle 14"/>
          <p:cNvSpPr/>
          <p:nvPr/>
        </p:nvSpPr>
        <p:spPr>
          <a:xfrm>
            <a:off x="1804986" y="990600"/>
            <a:ext cx="5805488" cy="2169825"/>
          </a:xfrm>
          <a:prstGeom prst="rect">
            <a:avLst/>
          </a:prstGeom>
        </p:spPr>
        <p:txBody>
          <a:bodyPr wrap="square">
            <a:spAutoFit/>
          </a:bodyPr>
          <a:lstStyle/>
          <a:p>
            <a:pPr marL="0" indent="0" algn="ctr">
              <a:buNone/>
            </a:pPr>
            <a:r>
              <a:rPr lang="en-CA" dirty="0">
                <a:latin typeface="Arial" pitchFamily="34" charset="0"/>
                <a:cs typeface="Arial" pitchFamily="34" charset="0"/>
              </a:rPr>
              <a:t>145.1.1(1) - Notice of Intent to Place for Adoption</a:t>
            </a:r>
            <a:endParaRPr lang="en-CA" sz="900" dirty="0" smtClean="0">
              <a:latin typeface="Arial" pitchFamily="34" charset="0"/>
              <a:cs typeface="Arial" pitchFamily="34" charset="0"/>
            </a:endParaRPr>
          </a:p>
          <a:p>
            <a:pPr marL="0" indent="0">
              <a:buNone/>
            </a:pPr>
            <a:endParaRPr lang="en-CA" sz="900" dirty="0">
              <a:latin typeface="Arial" pitchFamily="34" charset="0"/>
              <a:cs typeface="Arial" pitchFamily="34" charset="0"/>
            </a:endParaRPr>
          </a:p>
          <a:p>
            <a:pPr lvl="1"/>
            <a:r>
              <a:rPr lang="en-CA" dirty="0" smtClean="0">
                <a:latin typeface="Arial" pitchFamily="34" charset="0"/>
                <a:cs typeface="Arial" pitchFamily="34" charset="0"/>
              </a:rPr>
              <a:t>Notice includes:</a:t>
            </a:r>
          </a:p>
          <a:p>
            <a:pPr marL="742950" lvl="1" indent="-285750">
              <a:buFont typeface="Arial" pitchFamily="34" charset="0"/>
              <a:buChar char="•"/>
            </a:pPr>
            <a:r>
              <a:rPr lang="en-CA" dirty="0" smtClean="0">
                <a:latin typeface="Arial" pitchFamily="34" charset="0"/>
                <a:cs typeface="Arial" pitchFamily="34" charset="0"/>
              </a:rPr>
              <a:t>CAS intends to place for adoption</a:t>
            </a:r>
          </a:p>
          <a:p>
            <a:pPr marL="742950" lvl="1" indent="-285750">
              <a:buFont typeface="Arial" pitchFamily="34" charset="0"/>
              <a:buChar char="•"/>
            </a:pPr>
            <a:r>
              <a:rPr lang="en-CA" dirty="0" smtClean="0">
                <a:latin typeface="Arial" pitchFamily="34" charset="0"/>
                <a:cs typeface="Arial" pitchFamily="34" charset="0"/>
              </a:rPr>
              <a:t>Access terminates on placement for adoption</a:t>
            </a:r>
          </a:p>
          <a:p>
            <a:pPr marL="742950" lvl="1" indent="-285750">
              <a:buFont typeface="Arial" pitchFamily="34" charset="0"/>
              <a:buChar char="•"/>
            </a:pPr>
            <a:r>
              <a:rPr lang="en-CA" dirty="0" smtClean="0">
                <a:latin typeface="Arial" pitchFamily="34" charset="0"/>
                <a:cs typeface="Arial" pitchFamily="34" charset="0"/>
              </a:rPr>
              <a:t>Right to apply for openness within 30 days (person granted access)  </a:t>
            </a:r>
            <a:br>
              <a:rPr lang="en-CA" dirty="0" smtClean="0">
                <a:latin typeface="Arial" pitchFamily="34" charset="0"/>
                <a:cs typeface="Arial" pitchFamily="34" charset="0"/>
              </a:rPr>
            </a:br>
            <a:endParaRPr lang="en-CA" dirty="0">
              <a:latin typeface="Arial" pitchFamily="34" charset="0"/>
              <a:cs typeface="Arial" pitchFamily="34" charset="0"/>
            </a:endParaRPr>
          </a:p>
        </p:txBody>
      </p:sp>
      <p:sp>
        <p:nvSpPr>
          <p:cNvPr id="17" name="Rectangle 16"/>
          <p:cNvSpPr/>
          <p:nvPr/>
        </p:nvSpPr>
        <p:spPr>
          <a:xfrm>
            <a:off x="1600200" y="2895600"/>
            <a:ext cx="5984874" cy="923330"/>
          </a:xfrm>
          <a:prstGeom prst="rect">
            <a:avLst/>
          </a:prstGeom>
        </p:spPr>
        <p:txBody>
          <a:bodyPr wrap="square">
            <a:spAutoFit/>
          </a:bodyPr>
          <a:lstStyle/>
          <a:p>
            <a:pPr marL="0" indent="0" algn="ctr">
              <a:buNone/>
            </a:pPr>
            <a:r>
              <a:rPr lang="en-CA" dirty="0" smtClean="0">
                <a:latin typeface="Arial" pitchFamily="34" charset="0"/>
                <a:cs typeface="Arial" pitchFamily="34" charset="0"/>
              </a:rPr>
              <a:t>The person granted access can apply within 30 days (person with respect to whom access has been granted)</a:t>
            </a:r>
            <a:br>
              <a:rPr lang="en-CA" dirty="0" smtClean="0">
                <a:latin typeface="Arial" pitchFamily="34" charset="0"/>
                <a:cs typeface="Arial" pitchFamily="34" charset="0"/>
              </a:rPr>
            </a:br>
            <a:endParaRPr lang="en-CA" dirty="0">
              <a:latin typeface="Arial" pitchFamily="34" charset="0"/>
              <a:cs typeface="Arial" pitchFamily="34" charset="0"/>
            </a:endParaRPr>
          </a:p>
        </p:txBody>
      </p:sp>
      <p:sp>
        <p:nvSpPr>
          <p:cNvPr id="18" name="Rectangle 17"/>
          <p:cNvSpPr/>
          <p:nvPr/>
        </p:nvSpPr>
        <p:spPr>
          <a:xfrm>
            <a:off x="1676400" y="1066800"/>
            <a:ext cx="5805488" cy="2031325"/>
          </a:xfrm>
          <a:prstGeom prst="rect">
            <a:avLst/>
          </a:prstGeom>
        </p:spPr>
        <p:txBody>
          <a:bodyPr wrap="square">
            <a:spAutoFit/>
          </a:bodyPr>
          <a:lstStyle/>
          <a:p>
            <a:pPr marL="801688" indent="-801688">
              <a:buNone/>
            </a:pPr>
            <a:r>
              <a:rPr lang="en-CA" b="1" dirty="0" smtClean="0">
                <a:latin typeface="Arial" pitchFamily="34" charset="0"/>
                <a:cs typeface="Arial" pitchFamily="34" charset="0"/>
              </a:rPr>
              <a:t>Note:   </a:t>
            </a:r>
            <a:r>
              <a:rPr lang="en-CA" dirty="0" smtClean="0">
                <a:latin typeface="Arial" pitchFamily="34" charset="0"/>
                <a:cs typeface="Arial" pitchFamily="34" charset="0"/>
              </a:rPr>
              <a:t>The Crown Ward may be placed for adoption when all persons entitled to notice have received notice and have applied for an openness order or all persons entitled to notice have received notice and the time for applying for openness has expired.</a:t>
            </a:r>
            <a:br>
              <a:rPr lang="en-CA" dirty="0" smtClean="0">
                <a:latin typeface="Arial" pitchFamily="34" charset="0"/>
                <a:cs typeface="Arial" pitchFamily="34" charset="0"/>
              </a:rPr>
            </a:br>
            <a:endParaRPr lang="en-CA" dirty="0">
              <a:latin typeface="Arial" pitchFamily="34" charset="0"/>
              <a:cs typeface="Arial" pitchFamily="34" charset="0"/>
            </a:endParaRPr>
          </a:p>
        </p:txBody>
      </p:sp>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51448" y="1001889"/>
            <a:ext cx="5029200" cy="5029200"/>
          </a:xfrm>
          <a:prstGeom prst="roundRect">
            <a:avLst>
              <a:gd name="adj" fmla="val 8594"/>
            </a:avLst>
          </a:prstGeom>
          <a:solidFill>
            <a:srgbClr val="FFFFFF">
              <a:shade val="85000"/>
            </a:srgbClr>
          </a:solidFill>
          <a:ln>
            <a:noFill/>
          </a:ln>
          <a:effectLst/>
        </p:spPr>
      </p:pic>
      <p:pic>
        <p:nvPicPr>
          <p:cNvPr id="21" name="Picture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38600" y="2094713"/>
            <a:ext cx="5105400" cy="3397586"/>
          </a:xfrm>
          <a:prstGeom prst="roundRect">
            <a:avLst>
              <a:gd name="adj" fmla="val 8594"/>
            </a:avLst>
          </a:prstGeom>
          <a:solidFill>
            <a:srgbClr val="FFFFFF">
              <a:shade val="85000"/>
            </a:srgbClr>
          </a:solidFill>
          <a:ln>
            <a:noFill/>
          </a:ln>
          <a:effectLst/>
        </p:spPr>
      </p:pic>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200" y="1219200"/>
            <a:ext cx="3200400" cy="4796182"/>
          </a:xfrm>
          <a:prstGeom prst="roundRect">
            <a:avLst>
              <a:gd name="adj" fmla="val 8594"/>
            </a:avLst>
          </a:prstGeom>
          <a:solidFill>
            <a:srgbClr val="FFFFFF">
              <a:shade val="85000"/>
            </a:srgbClr>
          </a:solidFill>
          <a:ln>
            <a:noFill/>
          </a:ln>
          <a:effectLst/>
        </p:spPr>
      </p:pic>
      <p:pic>
        <p:nvPicPr>
          <p:cNvPr id="7" name="Picture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81200" y="2896460"/>
            <a:ext cx="5722530" cy="3808279"/>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2583620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3"/>
                                        </p:tgtEl>
                                      </p:cBhvr>
                                    </p:animEffect>
                                    <p:set>
                                      <p:cBhvr>
                                        <p:cTn id="18" dur="1" fill="hold">
                                          <p:stCondLst>
                                            <p:cond delay="499"/>
                                          </p:stCondLst>
                                        </p:cTn>
                                        <p:tgtEl>
                                          <p:spTgt spid="3"/>
                                        </p:tgtEl>
                                        <p:attrNameLst>
                                          <p:attrName>style.visibility</p:attrName>
                                        </p:attrNameLst>
                                      </p:cBhvr>
                                      <p:to>
                                        <p:strVal val="hidden"/>
                                      </p:to>
                                    </p:se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0"/>
                                        </p:tgtEl>
                                      </p:cBhvr>
                                    </p:animEffect>
                                    <p:set>
                                      <p:cBhvr>
                                        <p:cTn id="29" dur="1" fill="hold">
                                          <p:stCondLst>
                                            <p:cond delay="499"/>
                                          </p:stCondLst>
                                        </p:cTn>
                                        <p:tgtEl>
                                          <p:spTgt spid="10"/>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1000" fill="hold"/>
                                        <p:tgtEl>
                                          <p:spTgt spid="13"/>
                                        </p:tgtEl>
                                        <p:attrNameLst>
                                          <p:attrName>ppt_w</p:attrName>
                                        </p:attrNameLst>
                                      </p:cBhvr>
                                      <p:tavLst>
                                        <p:tav tm="0">
                                          <p:val>
                                            <p:fltVal val="0"/>
                                          </p:val>
                                        </p:tav>
                                        <p:tav tm="100000">
                                          <p:val>
                                            <p:strVal val="#ppt_w"/>
                                          </p:val>
                                        </p:tav>
                                      </p:tavLst>
                                    </p:anim>
                                    <p:anim calcmode="lin" valueType="num">
                                      <p:cBhvr>
                                        <p:cTn id="55" dur="1000" fill="hold"/>
                                        <p:tgtEl>
                                          <p:spTgt spid="13"/>
                                        </p:tgtEl>
                                        <p:attrNameLst>
                                          <p:attrName>ppt_h</p:attrName>
                                        </p:attrNameLst>
                                      </p:cBhvr>
                                      <p:tavLst>
                                        <p:tav tm="0">
                                          <p:val>
                                            <p:fltVal val="0"/>
                                          </p:val>
                                        </p:tav>
                                        <p:tav tm="100000">
                                          <p:val>
                                            <p:strVal val="#ppt_h"/>
                                          </p:val>
                                        </p:tav>
                                      </p:tavLst>
                                    </p:anim>
                                    <p:anim calcmode="lin" valueType="num">
                                      <p:cBhvr>
                                        <p:cTn id="56" dur="1000" fill="hold"/>
                                        <p:tgtEl>
                                          <p:spTgt spid="13"/>
                                        </p:tgtEl>
                                        <p:attrNameLst>
                                          <p:attrName>style.rotation</p:attrName>
                                        </p:attrNameLst>
                                      </p:cBhvr>
                                      <p:tavLst>
                                        <p:tav tm="0">
                                          <p:val>
                                            <p:fltVal val="90"/>
                                          </p:val>
                                        </p:tav>
                                        <p:tav tm="100000">
                                          <p:val>
                                            <p:fltVal val="0"/>
                                          </p:val>
                                        </p:tav>
                                      </p:tavLst>
                                    </p:anim>
                                    <p:animEffect transition="in" filter="fade">
                                      <p:cBhvr>
                                        <p:cTn id="57" dur="10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grpId="1" nodeType="clickEffect">
                                  <p:stCondLst>
                                    <p:cond delay="0"/>
                                  </p:stCondLst>
                                  <p:childTnLst>
                                    <p:animEffect transition="out" filter="fade">
                                      <p:cBhvr>
                                        <p:cTn id="61" dur="500"/>
                                        <p:tgtEl>
                                          <p:spTgt spid="15"/>
                                        </p:tgtEl>
                                      </p:cBhvr>
                                    </p:animEffect>
                                    <p:set>
                                      <p:cBhvr>
                                        <p:cTn id="62" dur="1" fill="hold">
                                          <p:stCondLst>
                                            <p:cond delay="499"/>
                                          </p:stCondLst>
                                        </p:cTn>
                                        <p:tgtEl>
                                          <p:spTgt spid="15"/>
                                        </p:tgtEl>
                                        <p:attrNameLst>
                                          <p:attrName>style.visibility</p:attrName>
                                        </p:attrNameLst>
                                      </p:cBhvr>
                                      <p:to>
                                        <p:strVal val="hidden"/>
                                      </p:to>
                                    </p:set>
                                  </p:childTnLst>
                                </p:cTn>
                              </p:par>
                              <p:par>
                                <p:cTn id="63" presetID="10" presetClass="exit" presetSubtype="0" fill="hold" grpId="1" nodeType="withEffect">
                                  <p:stCondLst>
                                    <p:cond delay="0"/>
                                  </p:stCondLst>
                                  <p:childTnLst>
                                    <p:animEffect transition="out" filter="fade">
                                      <p:cBhvr>
                                        <p:cTn id="64" dur="500"/>
                                        <p:tgtEl>
                                          <p:spTgt spid="17"/>
                                        </p:tgtEl>
                                      </p:cBhvr>
                                    </p:animEffect>
                                    <p:set>
                                      <p:cBhvr>
                                        <p:cTn id="65" dur="1" fill="hold">
                                          <p:stCondLst>
                                            <p:cond delay="499"/>
                                          </p:stCondLst>
                                        </p:cTn>
                                        <p:tgtEl>
                                          <p:spTgt spid="17"/>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6"/>
                                        </p:tgtEl>
                                      </p:cBhvr>
                                    </p:animEffect>
                                    <p:set>
                                      <p:cBhvr>
                                        <p:cTn id="68" dur="1" fill="hold">
                                          <p:stCondLst>
                                            <p:cond delay="499"/>
                                          </p:stCondLst>
                                        </p:cTn>
                                        <p:tgtEl>
                                          <p:spTgt spid="6"/>
                                        </p:tgtEl>
                                        <p:attrNameLst>
                                          <p:attrName>style.visibility</p:attrName>
                                        </p:attrNameLst>
                                      </p:cBhvr>
                                      <p:to>
                                        <p:strVal val="hidden"/>
                                      </p:to>
                                    </p:set>
                                  </p:childTnLst>
                                </p:cTn>
                              </p:par>
                              <p:par>
                                <p:cTn id="69" presetID="10" presetClass="exit" presetSubtype="0" fill="hold" grpId="1" nodeType="withEffect">
                                  <p:stCondLst>
                                    <p:cond delay="0"/>
                                  </p:stCondLst>
                                  <p:childTnLst>
                                    <p:animEffect transition="out" filter="fade">
                                      <p:cBhvr>
                                        <p:cTn id="70" dur="500"/>
                                        <p:tgtEl>
                                          <p:spTgt spid="13"/>
                                        </p:tgtEl>
                                      </p:cBhvr>
                                    </p:animEffect>
                                    <p:set>
                                      <p:cBhvr>
                                        <p:cTn id="71" dur="1" fill="hold">
                                          <p:stCondLst>
                                            <p:cond delay="499"/>
                                          </p:stCondLst>
                                        </p:cTn>
                                        <p:tgtEl>
                                          <p:spTgt spid="13"/>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20"/>
                                        </p:tgtEl>
                                        <p:attrNameLst>
                                          <p:attrName>style.visibility</p:attrName>
                                        </p:attrNameLst>
                                      </p:cBhvr>
                                      <p:to>
                                        <p:strVal val="visible"/>
                                      </p:to>
                                    </p:set>
                                    <p:animEffect transition="in" filter="fade">
                                      <p:cBhvr>
                                        <p:cTn id="76" dur="1000"/>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20"/>
                                        </p:tgtEl>
                                      </p:cBhvr>
                                    </p:animEffect>
                                    <p:set>
                                      <p:cBhvr>
                                        <p:cTn id="81" dur="1" fill="hold">
                                          <p:stCondLst>
                                            <p:cond delay="499"/>
                                          </p:stCondLst>
                                        </p:cTn>
                                        <p:tgtEl>
                                          <p:spTgt spid="20"/>
                                        </p:tgtEl>
                                        <p:attrNameLst>
                                          <p:attrName>style.visibility</p:attrName>
                                        </p:attrNameLst>
                                      </p:cBhvr>
                                      <p:to>
                                        <p:strVal val="hidden"/>
                                      </p:to>
                                    </p:set>
                                  </p:childTnLst>
                                </p:cTn>
                              </p:par>
                              <p:par>
                                <p:cTn id="82" presetID="10" presetClass="entr" presetSubtype="0" fill="hold" nodeType="with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fade">
                                      <p:cBhvr>
                                        <p:cTn id="84" dur="1000"/>
                                        <p:tgtEl>
                                          <p:spTgt spid="7"/>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0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xit" presetSubtype="0" fill="hold" nodeType="clickEffect">
                                  <p:stCondLst>
                                    <p:cond delay="0"/>
                                  </p:stCondLst>
                                  <p:childTnLst>
                                    <p:animEffect transition="out" filter="fade">
                                      <p:cBhvr>
                                        <p:cTn id="91" dur="500"/>
                                        <p:tgtEl>
                                          <p:spTgt spid="7"/>
                                        </p:tgtEl>
                                      </p:cBhvr>
                                    </p:animEffect>
                                    <p:set>
                                      <p:cBhvr>
                                        <p:cTn id="92" dur="1" fill="hold">
                                          <p:stCondLst>
                                            <p:cond delay="499"/>
                                          </p:stCondLst>
                                        </p:cTn>
                                        <p:tgtEl>
                                          <p:spTgt spid="7"/>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500"/>
                                        <p:tgtEl>
                                          <p:spTgt spid="18"/>
                                        </p:tgtEl>
                                      </p:cBhvr>
                                    </p:animEffect>
                                    <p:set>
                                      <p:cBhvr>
                                        <p:cTn id="95" dur="1" fill="hold">
                                          <p:stCondLst>
                                            <p:cond delay="499"/>
                                          </p:stCondLst>
                                        </p:cTn>
                                        <p:tgtEl>
                                          <p:spTgt spid="18"/>
                                        </p:tgtEl>
                                        <p:attrNameLst>
                                          <p:attrName>style.visibility</p:attrName>
                                        </p:attrNameLst>
                                      </p:cBhvr>
                                      <p:to>
                                        <p:strVal val="hidden"/>
                                      </p:to>
                                    </p:set>
                                  </p:childTnLst>
                                </p:cTn>
                              </p:par>
                              <p:par>
                                <p:cTn id="96" presetID="10" presetClass="entr" presetSubtype="0" fill="hold"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fade">
                                      <p:cBhvr>
                                        <p:cTn id="98" dur="1000"/>
                                        <p:tgtEl>
                                          <p:spTgt spid="21"/>
                                        </p:tgtEl>
                                      </p:cBhvr>
                                    </p:animEffect>
                                  </p:childTnLst>
                                </p:cTn>
                              </p:par>
                              <p:par>
                                <p:cTn id="99" presetID="10" presetClass="entr" presetSubtype="0" fill="hold" nodeType="with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3" grpId="1" animBg="1"/>
      <p:bldP spid="15" grpId="0"/>
      <p:bldP spid="15" grpId="1"/>
      <p:bldP spid="17" grpId="0"/>
      <p:bldP spid="17" grpId="1"/>
      <p:bldP spid="18" grpId="0"/>
      <p:bldP spid="1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Access Ordered Step #2</a:t>
            </a:r>
            <a:endParaRPr lang="en-CA" dirty="0"/>
          </a:p>
        </p:txBody>
      </p:sp>
      <p:sp>
        <p:nvSpPr>
          <p:cNvPr id="14" name="Content Placeholder 13"/>
          <p:cNvSpPr>
            <a:spLocks noGrp="1"/>
          </p:cNvSpPr>
          <p:nvPr>
            <p:ph idx="1"/>
          </p:nvPr>
        </p:nvSpPr>
        <p:spPr/>
        <p:txBody>
          <a:bodyPr/>
          <a:lstStyle/>
          <a:p>
            <a:endParaRPr lang="en-CA"/>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sz="1200"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21</a:t>
            </a:fld>
            <a:endParaRPr lang="en-US"/>
          </a:p>
        </p:txBody>
      </p:sp>
      <p:sp>
        <p:nvSpPr>
          <p:cNvPr id="3" name="TextBox 2"/>
          <p:cNvSpPr txBox="1"/>
          <p:nvPr/>
        </p:nvSpPr>
        <p:spPr>
          <a:xfrm>
            <a:off x="1676400" y="1147971"/>
            <a:ext cx="6172200" cy="1061829"/>
          </a:xfrm>
          <a:prstGeom prst="rect">
            <a:avLst/>
          </a:prstGeom>
          <a:noFill/>
        </p:spPr>
        <p:txBody>
          <a:bodyPr wrap="square" rtlCol="0">
            <a:spAutoFit/>
          </a:bodyPr>
          <a:lstStyle/>
          <a:p>
            <a:pPr algn="ctr"/>
            <a:r>
              <a:rPr lang="en-CA" dirty="0" smtClean="0">
                <a:latin typeface="Arial" pitchFamily="34" charset="0"/>
                <a:cs typeface="Arial" pitchFamily="34" charset="0"/>
              </a:rPr>
              <a:t>145.1.2(2) – Openness Application</a:t>
            </a:r>
            <a:endParaRPr lang="en-CA" sz="900" dirty="0" smtClean="0">
              <a:latin typeface="Arial" pitchFamily="34" charset="0"/>
              <a:cs typeface="Arial" pitchFamily="34" charset="0"/>
            </a:endParaRPr>
          </a:p>
          <a:p>
            <a:pPr algn="ctr"/>
            <a:r>
              <a:rPr lang="en-CA" sz="900" dirty="0" smtClean="0">
                <a:latin typeface="Arial" pitchFamily="34" charset="0"/>
                <a:cs typeface="Arial" pitchFamily="34" charset="0"/>
              </a:rPr>
              <a:t/>
            </a:r>
            <a:br>
              <a:rPr lang="en-CA" sz="900" dirty="0" smtClean="0">
                <a:latin typeface="Arial" pitchFamily="34" charset="0"/>
                <a:cs typeface="Arial" pitchFamily="34" charset="0"/>
              </a:rPr>
            </a:br>
            <a:r>
              <a:rPr lang="en-CA" dirty="0" smtClean="0">
                <a:latin typeface="Arial" pitchFamily="34" charset="0"/>
                <a:cs typeface="Arial" pitchFamily="34" charset="0"/>
              </a:rPr>
              <a:t>Within 30 days of notice, person who has granted </a:t>
            </a:r>
            <a:br>
              <a:rPr lang="en-CA" dirty="0" smtClean="0">
                <a:latin typeface="Arial" pitchFamily="34" charset="0"/>
                <a:cs typeface="Arial" pitchFamily="34" charset="0"/>
              </a:rPr>
            </a:br>
            <a:r>
              <a:rPr lang="en-CA" dirty="0" smtClean="0">
                <a:latin typeface="Arial" pitchFamily="34" charset="0"/>
                <a:cs typeface="Arial" pitchFamily="34" charset="0"/>
              </a:rPr>
              <a:t>access may apply for openness.</a:t>
            </a:r>
            <a:endParaRPr lang="en-CA" dirty="0">
              <a:latin typeface="Arial" pitchFamily="34" charset="0"/>
              <a:cs typeface="Arial"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9822" y="2209800"/>
            <a:ext cx="3445355" cy="4102773"/>
          </a:xfrm>
          <a:prstGeom prst="roundRect">
            <a:avLst>
              <a:gd name="adj" fmla="val 8594"/>
            </a:avLst>
          </a:prstGeom>
          <a:solidFill>
            <a:srgbClr val="FFFFFF">
              <a:shade val="85000"/>
            </a:srgbClr>
          </a:solidFill>
          <a:ln>
            <a:noFill/>
          </a:ln>
          <a:effectLst/>
        </p:spPr>
      </p:pic>
      <p:sp>
        <p:nvSpPr>
          <p:cNvPr id="9" name="TextBox 8"/>
          <p:cNvSpPr txBox="1"/>
          <p:nvPr/>
        </p:nvSpPr>
        <p:spPr>
          <a:xfrm>
            <a:off x="1371600" y="1120170"/>
            <a:ext cx="6629400" cy="784830"/>
          </a:xfrm>
          <a:prstGeom prst="rect">
            <a:avLst/>
          </a:prstGeom>
          <a:noFill/>
        </p:spPr>
        <p:txBody>
          <a:bodyPr wrap="square" rtlCol="0">
            <a:spAutoFit/>
          </a:bodyPr>
          <a:lstStyle/>
          <a:p>
            <a:pPr algn="ctr"/>
            <a:r>
              <a:rPr lang="en-CA" dirty="0" smtClean="0">
                <a:latin typeface="Arial" pitchFamily="34" charset="0"/>
                <a:cs typeface="Arial" pitchFamily="34" charset="0"/>
              </a:rPr>
              <a:t>145.1.2(2) – Openness Application</a:t>
            </a:r>
            <a:r>
              <a:rPr lang="en-CA" sz="900" dirty="0" smtClean="0">
                <a:latin typeface="Arial" pitchFamily="34" charset="0"/>
                <a:cs typeface="Arial" pitchFamily="34" charset="0"/>
              </a:rPr>
              <a:t/>
            </a:r>
            <a:br>
              <a:rPr lang="en-CA" sz="900" dirty="0" smtClean="0">
                <a:latin typeface="Arial" pitchFamily="34" charset="0"/>
                <a:cs typeface="Arial" pitchFamily="34" charset="0"/>
              </a:rPr>
            </a:br>
            <a:endParaRPr lang="en-CA" sz="900" dirty="0" smtClean="0">
              <a:latin typeface="Arial" pitchFamily="34" charset="0"/>
              <a:cs typeface="Arial" pitchFamily="34" charset="0"/>
            </a:endParaRPr>
          </a:p>
          <a:p>
            <a:pPr algn="ctr"/>
            <a:r>
              <a:rPr lang="en-CA" dirty="0" smtClean="0">
                <a:latin typeface="Arial" pitchFamily="34" charset="0"/>
                <a:cs typeface="Arial" pitchFamily="34" charset="0"/>
              </a:rPr>
              <a:t>Serve openness application of CAS and the child if over 12.</a:t>
            </a:r>
            <a:endParaRPr lang="en-CA" dirty="0">
              <a:latin typeface="Arial" pitchFamily="34" charset="0"/>
              <a:cs typeface="Arial" pitchFamily="34" charset="0"/>
            </a:endParaRPr>
          </a:p>
        </p:txBody>
      </p:sp>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38105" y="1905000"/>
            <a:ext cx="3305894" cy="4953000"/>
          </a:xfrm>
          <a:prstGeom prst="rect">
            <a:avLst/>
          </a:prstGeom>
        </p:spPr>
      </p:pic>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24393" y="2209800"/>
            <a:ext cx="3047579" cy="4567161"/>
          </a:xfrm>
          <a:prstGeom prst="roundRect">
            <a:avLst>
              <a:gd name="adj" fmla="val 8594"/>
            </a:avLst>
          </a:prstGeom>
          <a:solidFill>
            <a:srgbClr val="FFFFFF">
              <a:shade val="85000"/>
            </a:srgbClr>
          </a:solidFill>
          <a:ln>
            <a:noFill/>
          </a:ln>
          <a:effectLst/>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09800" y="1219200"/>
            <a:ext cx="5181600" cy="5050143"/>
          </a:xfrm>
          <a:prstGeom prst="rect">
            <a:avLst/>
          </a:prstGeom>
        </p:spPr>
      </p:pic>
      <p:sp>
        <p:nvSpPr>
          <p:cNvPr id="19" name="Oval 18"/>
          <p:cNvSpPr/>
          <p:nvPr/>
        </p:nvSpPr>
        <p:spPr>
          <a:xfrm>
            <a:off x="3920193" y="4648200"/>
            <a:ext cx="423207" cy="4572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TextBox 14"/>
          <p:cNvSpPr txBox="1"/>
          <p:nvPr/>
        </p:nvSpPr>
        <p:spPr>
          <a:xfrm>
            <a:off x="1413933" y="1147971"/>
            <a:ext cx="7010400" cy="954107"/>
          </a:xfrm>
          <a:prstGeom prst="rect">
            <a:avLst/>
          </a:prstGeom>
          <a:noFill/>
        </p:spPr>
        <p:txBody>
          <a:bodyPr wrap="square" rtlCol="0">
            <a:spAutoFit/>
          </a:bodyPr>
          <a:lstStyle/>
          <a:p>
            <a:r>
              <a:rPr lang="en-CA" sz="2800" b="1" dirty="0" smtClean="0">
                <a:latin typeface="Arial" pitchFamily="34" charset="0"/>
                <a:cs typeface="Arial" pitchFamily="34" charset="0"/>
              </a:rPr>
              <a:t>Note:    </a:t>
            </a:r>
            <a:r>
              <a:rPr lang="en-CA" sz="2800" dirty="0" smtClean="0">
                <a:latin typeface="Arial" pitchFamily="34" charset="0"/>
                <a:cs typeface="Arial" pitchFamily="34" charset="0"/>
              </a:rPr>
              <a:t>The Court may make a temporary 	    order regarding openness</a:t>
            </a:r>
            <a:endParaRPr lang="en-CA" sz="2800" b="1" dirty="0">
              <a:latin typeface="Arial" pitchFamily="34" charset="0"/>
              <a:cs typeface="Arial" pitchFamily="34" charset="0"/>
            </a:endParaRPr>
          </a:p>
        </p:txBody>
      </p:sp>
      <p:pic>
        <p:nvPicPr>
          <p:cNvPr id="6" name="Picture 5" hidden="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22096" y="2199825"/>
            <a:ext cx="4080807" cy="4080807"/>
          </a:xfrm>
          <a:prstGeom prst="roundRect">
            <a:avLst>
              <a:gd name="adj" fmla="val 8594"/>
            </a:avLst>
          </a:prstGeom>
          <a:solidFill>
            <a:srgbClr val="FFFFFF">
              <a:shade val="85000"/>
            </a:srgbClr>
          </a:solid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childTnLst>
                                </p:cTn>
                              </p:par>
                              <p:par>
                                <p:cTn id="25" presetID="10"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7"/>
                                        </p:tgtEl>
                                      </p:cBhvr>
                                    </p:animEffect>
                                    <p:set>
                                      <p:cBhvr>
                                        <p:cTn id="38" dur="1" fill="hold">
                                          <p:stCondLst>
                                            <p:cond delay="499"/>
                                          </p:stCondLst>
                                        </p:cTn>
                                        <p:tgtEl>
                                          <p:spTgt spid="17"/>
                                        </p:tgtEl>
                                        <p:attrNameLst>
                                          <p:attrName>style.visibility</p:attrName>
                                        </p:attrNameLst>
                                      </p:cBhvr>
                                      <p:to>
                                        <p:strVal val="hidden"/>
                                      </p:to>
                                    </p:se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1000" fill="hold"/>
                                        <p:tgtEl>
                                          <p:spTgt spid="19"/>
                                        </p:tgtEl>
                                        <p:attrNameLst>
                                          <p:attrName>ppt_w</p:attrName>
                                        </p:attrNameLst>
                                      </p:cBhvr>
                                      <p:tavLst>
                                        <p:tav tm="0">
                                          <p:val>
                                            <p:fltVal val="0"/>
                                          </p:val>
                                        </p:tav>
                                        <p:tav tm="100000">
                                          <p:val>
                                            <p:strVal val="#ppt_w"/>
                                          </p:val>
                                        </p:tav>
                                      </p:tavLst>
                                    </p:anim>
                                    <p:anim calcmode="lin" valueType="num">
                                      <p:cBhvr>
                                        <p:cTn id="47" dur="1000" fill="hold"/>
                                        <p:tgtEl>
                                          <p:spTgt spid="19"/>
                                        </p:tgtEl>
                                        <p:attrNameLst>
                                          <p:attrName>ppt_h</p:attrName>
                                        </p:attrNameLst>
                                      </p:cBhvr>
                                      <p:tavLst>
                                        <p:tav tm="0">
                                          <p:val>
                                            <p:fltVal val="0"/>
                                          </p:val>
                                        </p:tav>
                                        <p:tav tm="100000">
                                          <p:val>
                                            <p:strVal val="#ppt_h"/>
                                          </p:val>
                                        </p:tav>
                                      </p:tavLst>
                                    </p:anim>
                                    <p:anim calcmode="lin" valueType="num">
                                      <p:cBhvr>
                                        <p:cTn id="48" dur="1000" fill="hold"/>
                                        <p:tgtEl>
                                          <p:spTgt spid="19"/>
                                        </p:tgtEl>
                                        <p:attrNameLst>
                                          <p:attrName>style.rotation</p:attrName>
                                        </p:attrNameLst>
                                      </p:cBhvr>
                                      <p:tavLst>
                                        <p:tav tm="0">
                                          <p:val>
                                            <p:fltVal val="90"/>
                                          </p:val>
                                        </p:tav>
                                        <p:tav tm="100000">
                                          <p:val>
                                            <p:fltVal val="0"/>
                                          </p:val>
                                        </p:tav>
                                      </p:tavLst>
                                    </p:anim>
                                    <p:animEffect transition="in" filter="fade">
                                      <p:cBhvr>
                                        <p:cTn id="49" dur="1000"/>
                                        <p:tgtEl>
                                          <p:spTgt spid="19"/>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13"/>
                                        </p:tgtEl>
                                      </p:cBhvr>
                                    </p:animEffect>
                                    <p:set>
                                      <p:cBhvr>
                                        <p:cTn id="54" dur="1" fill="hold">
                                          <p:stCondLst>
                                            <p:cond delay="499"/>
                                          </p:stCondLst>
                                        </p:cTn>
                                        <p:tgtEl>
                                          <p:spTgt spid="13"/>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9"/>
                                        </p:tgtEl>
                                      </p:cBhvr>
                                    </p:animEffect>
                                    <p:set>
                                      <p:cBhvr>
                                        <p:cTn id="57" dur="1" fill="hold">
                                          <p:stCondLst>
                                            <p:cond delay="499"/>
                                          </p:stCondLst>
                                        </p:cTn>
                                        <p:tgtEl>
                                          <p:spTgt spid="19"/>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childTnLst>
                                </p:cTn>
                              </p:par>
                              <p:par>
                                <p:cTn id="61" presetID="10" presetClass="entr" presetSubtype="0"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9" grpId="0"/>
      <p:bldP spid="9" grpId="1"/>
      <p:bldP spid="19" grpId="0" animBg="1"/>
      <p:bldP spid="19" grpId="1" animBg="1"/>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8105" y="1905000"/>
            <a:ext cx="3305894" cy="4953000"/>
          </a:xfrm>
          <a:prstGeom prst="rect">
            <a:avLst/>
          </a:prstGeom>
        </p:spPr>
      </p:pic>
      <p:sp>
        <p:nvSpPr>
          <p:cNvPr id="2" name="Title 1"/>
          <p:cNvSpPr>
            <a:spLocks noGrp="1"/>
          </p:cNvSpPr>
          <p:nvPr>
            <p:ph type="title"/>
          </p:nvPr>
        </p:nvSpPr>
        <p:spPr>
          <a:prstGeom prst="rect">
            <a:avLst/>
          </a:prstGeom>
        </p:spPr>
        <p:txBody>
          <a:bodyPr/>
          <a:lstStyle/>
          <a:p>
            <a:r>
              <a:rPr lang="en-CA" smtClean="0"/>
              <a:t>Informing the Potential Adoptive Family</a:t>
            </a:r>
            <a:endParaRPr lang="en-CA" dirty="0"/>
          </a:p>
        </p:txBody>
      </p:sp>
      <p:sp>
        <p:nvSpPr>
          <p:cNvPr id="3" name="Content Placeholder 2"/>
          <p:cNvSpPr>
            <a:spLocks noGrp="1"/>
          </p:cNvSpPr>
          <p:nvPr>
            <p:ph idx="1"/>
          </p:nvPr>
        </p:nvSpPr>
        <p:spPr>
          <a:prstGeom prst="rect">
            <a:avLst/>
          </a:prstGeom>
        </p:spPr>
        <p:txBody>
          <a:bodyPr/>
          <a:lstStyle/>
          <a:p>
            <a:pPr>
              <a:buNone/>
            </a:pPr>
            <a:r>
              <a:rPr lang="en-CA" sz="2400" dirty="0" smtClean="0"/>
              <a:t>1. The fact that such an application has been made. </a:t>
            </a:r>
          </a:p>
          <a:p>
            <a:pPr>
              <a:buNone/>
            </a:pPr>
            <a:r>
              <a:rPr lang="en-CA" sz="2400" dirty="0" smtClean="0"/>
              <a:t>2. The relationship of the applicant to the child. </a:t>
            </a:r>
          </a:p>
          <a:p>
            <a:pPr>
              <a:buNone/>
            </a:pPr>
            <a:r>
              <a:rPr lang="en-CA" sz="2400" dirty="0" smtClean="0"/>
              <a:t>3. The details of the openness arrangement </a:t>
            </a:r>
            <a:br>
              <a:rPr lang="en-CA" sz="2400" dirty="0" smtClean="0"/>
            </a:br>
            <a:r>
              <a:rPr lang="en-CA" sz="2400" dirty="0" smtClean="0"/>
              <a:t>requested. </a:t>
            </a:r>
          </a:p>
          <a:p>
            <a:pPr>
              <a:buNone/>
            </a:pPr>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Futura Std Medium"/>
              </a:rPr>
              <a:t>March 2013</a:t>
            </a:r>
            <a:endParaRPr lang="en-US" dirty="0">
              <a:latin typeface="Futura Std Medium"/>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22</a:t>
            </a:fld>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3464676"/>
            <a:ext cx="4881317" cy="3248461"/>
          </a:xfrm>
          <a:prstGeom prst="roundRect">
            <a:avLst>
              <a:gd name="adj" fmla="val 8594"/>
            </a:avLst>
          </a:prstGeom>
          <a:solidFill>
            <a:srgbClr val="FFFFFF">
              <a:shade val="85000"/>
            </a:srgbClr>
          </a:solid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10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z="3600" dirty="0" smtClean="0"/>
              <a:t>Other Key Considerations Regarding the Prospective Adoptive Family</a:t>
            </a:r>
            <a:endParaRPr lang="en-CA" sz="3600" dirty="0"/>
          </a:p>
        </p:txBody>
      </p:sp>
      <p:sp>
        <p:nvSpPr>
          <p:cNvPr id="3" name="Content Placeholder 2"/>
          <p:cNvSpPr>
            <a:spLocks noGrp="1"/>
          </p:cNvSpPr>
          <p:nvPr>
            <p:ph idx="1"/>
          </p:nvPr>
        </p:nvSpPr>
        <p:spPr>
          <a:prstGeom prst="rect">
            <a:avLst/>
          </a:prstGeom>
        </p:spPr>
        <p:txBody>
          <a:bodyPr/>
          <a:lstStyle/>
          <a:p>
            <a:pPr>
              <a:buNone/>
            </a:pPr>
            <a:r>
              <a:rPr lang="en-CA" dirty="0" smtClean="0"/>
              <a:t>Prospective adoptive parents: </a:t>
            </a:r>
          </a:p>
          <a:p>
            <a:pPr lvl="0">
              <a:buNone/>
            </a:pPr>
            <a:r>
              <a:rPr lang="en-CA" dirty="0" smtClean="0"/>
              <a:t>a) must be informed of the filing of an openness order, its details and the outcome</a:t>
            </a:r>
          </a:p>
          <a:p>
            <a:pPr>
              <a:buNone/>
            </a:pPr>
            <a:r>
              <a:rPr lang="en-CA" dirty="0" smtClean="0"/>
              <a:t>b) do not automatically become a respondent party to the application</a:t>
            </a:r>
          </a:p>
          <a:p>
            <a:pPr>
              <a:buNone/>
            </a:pPr>
            <a:r>
              <a:rPr lang="en-CA" dirty="0" smtClean="0"/>
              <a:t>c) apply for standing via a motion under the </a:t>
            </a:r>
            <a:r>
              <a:rPr lang="en-CA" i="1" dirty="0" smtClean="0"/>
              <a:t>Family Law Rules.</a:t>
            </a:r>
            <a:r>
              <a:rPr lang="en-CA" dirty="0" smtClean="0"/>
              <a:t> </a:t>
            </a:r>
          </a:p>
          <a:p>
            <a:pPr>
              <a:buNone/>
            </a:pPr>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23</a:t>
            </a:fld>
            <a:endParaRPr lang="en-US"/>
          </a:p>
        </p:txBody>
      </p:sp>
    </p:spTree>
    <p:extLst>
      <p:ext uri="{BB962C8B-B14F-4D97-AF65-F5344CB8AC3E}">
        <p14:creationId xmlns:p14="http://schemas.microsoft.com/office/powerpoint/2010/main" val="12450236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New Subrule in Family Law Rules</a:t>
            </a:r>
            <a:endParaRPr lang="en-CA" dirty="0"/>
          </a:p>
        </p:txBody>
      </p:sp>
      <p:sp>
        <p:nvSpPr>
          <p:cNvPr id="3" name="Content Placeholder 2"/>
          <p:cNvSpPr>
            <a:spLocks noGrp="1"/>
          </p:cNvSpPr>
          <p:nvPr>
            <p:ph idx="1"/>
          </p:nvPr>
        </p:nvSpPr>
        <p:spPr>
          <a:prstGeom prst="rect">
            <a:avLst/>
          </a:prstGeom>
        </p:spPr>
        <p:txBody>
          <a:bodyPr/>
          <a:lstStyle/>
          <a:p>
            <a:pPr>
              <a:buNone/>
            </a:pPr>
            <a:r>
              <a:rPr lang="en-US" dirty="0" smtClean="0"/>
              <a:t>U</a:t>
            </a:r>
            <a:r>
              <a:rPr lang="en-CA" dirty="0" err="1" smtClean="0"/>
              <a:t>nder</a:t>
            </a:r>
            <a:r>
              <a:rPr lang="en-CA" dirty="0" smtClean="0"/>
              <a:t> section 145.1.2,  a new </a:t>
            </a:r>
            <a:r>
              <a:rPr lang="en-CA" dirty="0" err="1" smtClean="0"/>
              <a:t>subrule</a:t>
            </a:r>
            <a:r>
              <a:rPr lang="en-CA" dirty="0" smtClean="0"/>
              <a:t> in Family Law Rules, that is 34 (19), sets out a timetable for openness applications: </a:t>
            </a:r>
          </a:p>
          <a:p>
            <a:pPr>
              <a:buNone/>
            </a:pPr>
            <a:endParaRPr lang="en-CA" dirty="0" smtClean="0"/>
          </a:p>
          <a:p>
            <a:r>
              <a:rPr lang="en-CA" dirty="0" smtClean="0"/>
              <a:t>First hearing or settlement conference - within 50 days from the date the application is filed</a:t>
            </a:r>
          </a:p>
          <a:p>
            <a:r>
              <a:rPr lang="en-CA" dirty="0" smtClean="0"/>
              <a:t>Hearing - within 90 days.</a:t>
            </a:r>
          </a:p>
          <a:p>
            <a:pPr>
              <a:buNone/>
            </a:pPr>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24</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Variations and Terminations of Openness Orders</a:t>
            </a:r>
            <a:endParaRPr lang="en-CA" dirty="0"/>
          </a:p>
        </p:txBody>
      </p:sp>
      <p:sp>
        <p:nvSpPr>
          <p:cNvPr id="3" name="Content Placeholder 2"/>
          <p:cNvSpPr>
            <a:spLocks noGrp="1"/>
          </p:cNvSpPr>
          <p:nvPr>
            <p:ph idx="1"/>
          </p:nvPr>
        </p:nvSpPr>
        <p:spPr>
          <a:prstGeom prst="rect">
            <a:avLst/>
          </a:prstGeom>
        </p:spPr>
        <p:txBody>
          <a:bodyPr/>
          <a:lstStyle/>
          <a:p>
            <a:pPr marL="609600" indent="-609600" eaLnBrk="1" hangingPunct="1">
              <a:lnSpc>
                <a:spcPct val="90000"/>
              </a:lnSpc>
              <a:buNone/>
              <a:defRPr/>
            </a:pPr>
            <a:r>
              <a:rPr lang="en-CA" dirty="0" smtClean="0"/>
              <a:t>To vary an openness order, the court must be satisfied that:</a:t>
            </a:r>
          </a:p>
          <a:p>
            <a:pPr marL="609600" indent="-609600" eaLnBrk="1" hangingPunct="1">
              <a:lnSpc>
                <a:spcPct val="90000"/>
              </a:lnSpc>
              <a:buNone/>
              <a:defRPr/>
            </a:pPr>
            <a:endParaRPr lang="en-CA" dirty="0" smtClean="0"/>
          </a:p>
          <a:p>
            <a:pPr marL="990600" lvl="1" indent="-533400" eaLnBrk="1" hangingPunct="1">
              <a:lnSpc>
                <a:spcPct val="90000"/>
              </a:lnSpc>
              <a:buFontTx/>
              <a:buAutoNum type="arabicPeriod"/>
              <a:defRPr/>
            </a:pPr>
            <a:r>
              <a:rPr lang="en-CA" sz="2800" dirty="0" smtClean="0"/>
              <a:t>A material change in circumstances has occurred.</a:t>
            </a:r>
          </a:p>
          <a:p>
            <a:pPr marL="990600" lvl="1" indent="-533400" eaLnBrk="1" hangingPunct="1">
              <a:lnSpc>
                <a:spcPct val="90000"/>
              </a:lnSpc>
              <a:buFontTx/>
              <a:buAutoNum type="arabicPeriod"/>
              <a:defRPr/>
            </a:pPr>
            <a:r>
              <a:rPr lang="en-CA" sz="2800" dirty="0" smtClean="0"/>
              <a:t>The proposed order is in the child’s best interests; and</a:t>
            </a:r>
          </a:p>
          <a:p>
            <a:pPr marL="990600" lvl="1" indent="-533400" eaLnBrk="1" hangingPunct="1">
              <a:lnSpc>
                <a:spcPct val="90000"/>
              </a:lnSpc>
              <a:buFontTx/>
              <a:buAutoNum type="arabicPeriod"/>
              <a:defRPr/>
            </a:pPr>
            <a:r>
              <a:rPr lang="en-CA" sz="2800" dirty="0" smtClean="0"/>
              <a:t>The proposed order would continue a relationship that is </a:t>
            </a:r>
            <a:r>
              <a:rPr lang="en-CA" sz="2800" b="1" u="sng" dirty="0" smtClean="0"/>
              <a:t>beneficial and meaningful to the child.</a:t>
            </a:r>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No Access</a:t>
            </a:r>
            <a:endParaRPr lang="en-CA" sz="1800" dirty="0">
              <a:solidFill>
                <a:srgbClr val="FF0000"/>
              </a:solidFill>
            </a:endParaRPr>
          </a:p>
        </p:txBody>
      </p:sp>
      <p:sp>
        <p:nvSpPr>
          <p:cNvPr id="21" name="Content Placeholder 20"/>
          <p:cNvSpPr>
            <a:spLocks noGrp="1"/>
          </p:cNvSpPr>
          <p:nvPr>
            <p:ph idx="1"/>
          </p:nvPr>
        </p:nvSpPr>
        <p:spPr/>
        <p:txBody>
          <a:bodyPr/>
          <a:lstStyle/>
          <a:p>
            <a:endParaRPr lang="en-CA"/>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26</a:t>
            </a:fld>
            <a:endParaRPr lang="en-US" dirty="0"/>
          </a:p>
        </p:txBody>
      </p:sp>
      <p:grpSp>
        <p:nvGrpSpPr>
          <p:cNvPr id="7" name="Group 6"/>
          <p:cNvGrpSpPr/>
          <p:nvPr/>
        </p:nvGrpSpPr>
        <p:grpSpPr>
          <a:xfrm>
            <a:off x="1447800" y="990600"/>
            <a:ext cx="6852356" cy="1334911"/>
            <a:chOff x="1377244" y="1143000"/>
            <a:chExt cx="6852356" cy="1334911"/>
          </a:xfrm>
        </p:grpSpPr>
        <p:sp>
          <p:nvSpPr>
            <p:cNvPr id="3" name="Rounded Rectangle 2"/>
            <p:cNvSpPr/>
            <p:nvPr/>
          </p:nvSpPr>
          <p:spPr>
            <a:xfrm>
              <a:off x="1377244" y="1143000"/>
              <a:ext cx="6852356" cy="1334911"/>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CA">
                <a:latin typeface="Arial" pitchFamily="34" charset="0"/>
                <a:cs typeface="Arial" pitchFamily="34" charset="0"/>
              </a:endParaRPr>
            </a:p>
          </p:txBody>
        </p:sp>
        <p:sp>
          <p:nvSpPr>
            <p:cNvPr id="6" name="TextBox 5"/>
            <p:cNvSpPr txBox="1"/>
            <p:nvPr/>
          </p:nvSpPr>
          <p:spPr>
            <a:xfrm>
              <a:off x="1447800" y="1418040"/>
              <a:ext cx="6629400" cy="769441"/>
            </a:xfrm>
            <a:prstGeom prst="rect">
              <a:avLst/>
            </a:prstGeom>
            <a:noFill/>
          </p:spPr>
          <p:txBody>
            <a:bodyPr wrap="square" rtlCol="0">
              <a:spAutoFit/>
            </a:bodyPr>
            <a:lstStyle/>
            <a:p>
              <a:r>
                <a:rPr lang="en-CA" sz="1700" dirty="0" smtClean="0">
                  <a:solidFill>
                    <a:schemeClr val="bg1"/>
                  </a:solidFill>
                  <a:latin typeface="Arial" pitchFamily="34" charset="0"/>
                  <a:cs typeface="Arial" pitchFamily="34" charset="0"/>
                </a:rPr>
                <a:t>Existing Legislation Regarding Openness Order – Section 145.1(1)</a:t>
              </a:r>
            </a:p>
            <a:p>
              <a:pPr algn="ctr"/>
              <a:r>
                <a:rPr lang="en-CA" sz="900" dirty="0" smtClean="0">
                  <a:solidFill>
                    <a:schemeClr val="bg1"/>
                  </a:solidFill>
                  <a:latin typeface="Arial" pitchFamily="34" charset="0"/>
                  <a:cs typeface="Arial" pitchFamily="34" charset="0"/>
                </a:rPr>
                <a:t/>
              </a:r>
              <a:br>
                <a:rPr lang="en-CA" sz="900" dirty="0" smtClean="0">
                  <a:solidFill>
                    <a:schemeClr val="bg1"/>
                  </a:solidFill>
                  <a:latin typeface="Arial" pitchFamily="34" charset="0"/>
                  <a:cs typeface="Arial" pitchFamily="34" charset="0"/>
                </a:rPr>
              </a:br>
              <a:r>
                <a:rPr lang="en-CA" dirty="0" smtClean="0">
                  <a:solidFill>
                    <a:schemeClr val="bg1"/>
                  </a:solidFill>
                  <a:latin typeface="Arial" pitchFamily="34" charset="0"/>
                  <a:cs typeface="Arial" pitchFamily="34" charset="0"/>
                </a:rPr>
                <a:t>Applies if there is no access order and Crown </a:t>
              </a:r>
              <a:r>
                <a:rPr lang="en-CA" dirty="0" err="1" smtClean="0">
                  <a:solidFill>
                    <a:schemeClr val="bg1"/>
                  </a:solidFill>
                  <a:latin typeface="Arial" pitchFamily="34" charset="0"/>
                  <a:cs typeface="Arial" pitchFamily="34" charset="0"/>
                </a:rPr>
                <a:t>Wardship</a:t>
              </a:r>
              <a:endParaRPr lang="en-CA" dirty="0">
                <a:solidFill>
                  <a:schemeClr val="bg1"/>
                </a:solidFill>
                <a:latin typeface="Arial" pitchFamily="34" charset="0"/>
                <a:cs typeface="Arial" pitchFamily="34" charset="0"/>
              </a:endParaRPr>
            </a:p>
          </p:txBody>
        </p:sp>
      </p:grpSp>
      <p:cxnSp>
        <p:nvCxnSpPr>
          <p:cNvPr id="19" name="Straight Connector 18"/>
          <p:cNvCxnSpPr/>
          <p:nvPr/>
        </p:nvCxnSpPr>
        <p:spPr>
          <a:xfrm>
            <a:off x="4953000" y="2325511"/>
            <a:ext cx="0" cy="346568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1447800" y="2667001"/>
            <a:ext cx="6852356" cy="685799"/>
            <a:chOff x="1377244" y="1143000"/>
            <a:chExt cx="6852356" cy="1334911"/>
          </a:xfrm>
        </p:grpSpPr>
        <p:sp>
          <p:nvSpPr>
            <p:cNvPr id="10" name="Rounded Rectangle 9"/>
            <p:cNvSpPr/>
            <p:nvPr/>
          </p:nvSpPr>
          <p:spPr>
            <a:xfrm>
              <a:off x="1377244" y="1143000"/>
              <a:ext cx="6852356" cy="1334911"/>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CA">
                <a:latin typeface="Arial" pitchFamily="34" charset="0"/>
                <a:cs typeface="Arial" pitchFamily="34" charset="0"/>
              </a:endParaRPr>
            </a:p>
          </p:txBody>
        </p:sp>
        <p:sp>
          <p:nvSpPr>
            <p:cNvPr id="11" name="TextBox 10"/>
            <p:cNvSpPr txBox="1"/>
            <p:nvPr/>
          </p:nvSpPr>
          <p:spPr>
            <a:xfrm>
              <a:off x="1447800" y="1418039"/>
              <a:ext cx="6629400" cy="718906"/>
            </a:xfrm>
            <a:prstGeom prst="rect">
              <a:avLst/>
            </a:prstGeom>
            <a:noFill/>
          </p:spPr>
          <p:txBody>
            <a:bodyPr wrap="square" rtlCol="0">
              <a:spAutoFit/>
            </a:bodyPr>
            <a:lstStyle/>
            <a:p>
              <a:pPr algn="ctr"/>
              <a:r>
                <a:rPr lang="en-CA" dirty="0" smtClean="0">
                  <a:solidFill>
                    <a:schemeClr val="bg1"/>
                  </a:solidFill>
                  <a:latin typeface="Arial" pitchFamily="34" charset="0"/>
                  <a:cs typeface="Arial" pitchFamily="34" charset="0"/>
                </a:rPr>
                <a:t>Only CAS may apply for openness</a:t>
              </a:r>
              <a:endParaRPr lang="en-CA" dirty="0">
                <a:solidFill>
                  <a:schemeClr val="bg1"/>
                </a:solidFill>
                <a:latin typeface="Arial" pitchFamily="34" charset="0"/>
                <a:cs typeface="Arial" pitchFamily="34" charset="0"/>
              </a:endParaRPr>
            </a:p>
          </p:txBody>
        </p:sp>
      </p:grpSp>
      <p:grpSp>
        <p:nvGrpSpPr>
          <p:cNvPr id="12" name="Group 11"/>
          <p:cNvGrpSpPr/>
          <p:nvPr/>
        </p:nvGrpSpPr>
        <p:grpSpPr>
          <a:xfrm>
            <a:off x="1406878" y="3657600"/>
            <a:ext cx="6852356" cy="914400"/>
            <a:chOff x="1377244" y="1143000"/>
            <a:chExt cx="6852356" cy="1779883"/>
          </a:xfrm>
        </p:grpSpPr>
        <p:sp>
          <p:nvSpPr>
            <p:cNvPr id="13" name="Rounded Rectangle 12"/>
            <p:cNvSpPr/>
            <p:nvPr/>
          </p:nvSpPr>
          <p:spPr>
            <a:xfrm>
              <a:off x="1377244" y="1143000"/>
              <a:ext cx="6852356" cy="1779883"/>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CA">
                <a:latin typeface="Arial" pitchFamily="34" charset="0"/>
                <a:cs typeface="Arial" pitchFamily="34" charset="0"/>
              </a:endParaRPr>
            </a:p>
          </p:txBody>
        </p:sp>
        <p:sp>
          <p:nvSpPr>
            <p:cNvPr id="14" name="TextBox 13"/>
            <p:cNvSpPr txBox="1"/>
            <p:nvPr/>
          </p:nvSpPr>
          <p:spPr>
            <a:xfrm>
              <a:off x="1447800" y="1418039"/>
              <a:ext cx="6629400" cy="1258086"/>
            </a:xfrm>
            <a:prstGeom prst="rect">
              <a:avLst/>
            </a:prstGeom>
            <a:noFill/>
          </p:spPr>
          <p:txBody>
            <a:bodyPr wrap="square" rtlCol="0">
              <a:spAutoFit/>
            </a:bodyPr>
            <a:lstStyle/>
            <a:p>
              <a:pPr algn="ctr"/>
              <a:r>
                <a:rPr lang="en-CA" dirty="0" smtClean="0">
                  <a:solidFill>
                    <a:schemeClr val="bg1"/>
                  </a:solidFill>
                  <a:latin typeface="Arial" pitchFamily="34" charset="0"/>
                  <a:cs typeface="Arial" pitchFamily="34" charset="0"/>
                </a:rPr>
                <a:t>Openness applications after adoption placement, before </a:t>
              </a:r>
              <a:br>
                <a:rPr lang="en-CA" dirty="0" smtClean="0">
                  <a:solidFill>
                    <a:schemeClr val="bg1"/>
                  </a:solidFill>
                  <a:latin typeface="Arial" pitchFamily="34" charset="0"/>
                  <a:cs typeface="Arial" pitchFamily="34" charset="0"/>
                </a:rPr>
              </a:br>
              <a:r>
                <a:rPr lang="en-CA" dirty="0" smtClean="0">
                  <a:solidFill>
                    <a:schemeClr val="bg1"/>
                  </a:solidFill>
                  <a:latin typeface="Arial" pitchFamily="34" charset="0"/>
                  <a:cs typeface="Arial" pitchFamily="34" charset="0"/>
                </a:rPr>
                <a:t>adoption finalized</a:t>
              </a:r>
              <a:endParaRPr lang="en-CA" dirty="0">
                <a:solidFill>
                  <a:schemeClr val="bg1"/>
                </a:solidFill>
                <a:latin typeface="Arial" pitchFamily="34" charset="0"/>
                <a:cs typeface="Arial" pitchFamily="34" charset="0"/>
              </a:endParaRPr>
            </a:p>
          </p:txBody>
        </p:sp>
      </p:grpSp>
      <p:grpSp>
        <p:nvGrpSpPr>
          <p:cNvPr id="15" name="Group 14"/>
          <p:cNvGrpSpPr/>
          <p:nvPr/>
        </p:nvGrpSpPr>
        <p:grpSpPr>
          <a:xfrm>
            <a:off x="1436511" y="4876800"/>
            <a:ext cx="6852356" cy="914400"/>
            <a:chOff x="1377244" y="1143000"/>
            <a:chExt cx="6852356" cy="1631560"/>
          </a:xfrm>
        </p:grpSpPr>
        <p:sp>
          <p:nvSpPr>
            <p:cNvPr id="16" name="Rounded Rectangle 15"/>
            <p:cNvSpPr/>
            <p:nvPr/>
          </p:nvSpPr>
          <p:spPr>
            <a:xfrm>
              <a:off x="1377244" y="1143000"/>
              <a:ext cx="6852356" cy="1631560"/>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CA">
                <a:latin typeface="Arial" pitchFamily="34" charset="0"/>
                <a:cs typeface="Arial" pitchFamily="34" charset="0"/>
              </a:endParaRPr>
            </a:p>
          </p:txBody>
        </p:sp>
        <p:sp>
          <p:nvSpPr>
            <p:cNvPr id="17" name="TextBox 16"/>
            <p:cNvSpPr txBox="1"/>
            <p:nvPr/>
          </p:nvSpPr>
          <p:spPr>
            <a:xfrm>
              <a:off x="1447800" y="1418038"/>
              <a:ext cx="6629400" cy="1153246"/>
            </a:xfrm>
            <a:prstGeom prst="rect">
              <a:avLst/>
            </a:prstGeom>
            <a:noFill/>
          </p:spPr>
          <p:txBody>
            <a:bodyPr wrap="square" rtlCol="0">
              <a:spAutoFit/>
            </a:bodyPr>
            <a:lstStyle/>
            <a:p>
              <a:pPr algn="ctr"/>
              <a:r>
                <a:rPr lang="en-CA" dirty="0" smtClean="0">
                  <a:solidFill>
                    <a:schemeClr val="bg1"/>
                  </a:solidFill>
                  <a:latin typeface="Arial" pitchFamily="34" charset="0"/>
                  <a:cs typeface="Arial" pitchFamily="34" charset="0"/>
                </a:rPr>
                <a:t>Can only occur on consent of CAS, child, adoptive person, </a:t>
              </a:r>
              <a:br>
                <a:rPr lang="en-CA" dirty="0" smtClean="0">
                  <a:solidFill>
                    <a:schemeClr val="bg1"/>
                  </a:solidFill>
                  <a:latin typeface="Arial" pitchFamily="34" charset="0"/>
                  <a:cs typeface="Arial" pitchFamily="34" charset="0"/>
                </a:rPr>
              </a:br>
              <a:r>
                <a:rPr lang="en-CA" dirty="0" smtClean="0">
                  <a:solidFill>
                    <a:schemeClr val="bg1"/>
                  </a:solidFill>
                  <a:latin typeface="Arial" pitchFamily="34" charset="0"/>
                  <a:cs typeface="Arial" pitchFamily="34" charset="0"/>
                </a:rPr>
                <a:t>access person</a:t>
              </a:r>
              <a:endParaRPr lang="en-CA" dirty="0">
                <a:solidFill>
                  <a:schemeClr val="bg1"/>
                </a:solidFill>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8305800" cy="1143000"/>
          </a:xfrm>
          <a:prstGeom prst="rect">
            <a:avLst/>
          </a:prstGeom>
        </p:spPr>
        <p:txBody>
          <a:bodyPr/>
          <a:lstStyle/>
          <a:p>
            <a:pPr lvl="0"/>
            <a:r>
              <a:rPr lang="en-CA" dirty="0" smtClean="0"/>
              <a:t>Defining Meaningful and Beneficial</a:t>
            </a:r>
            <a:br>
              <a:rPr lang="en-CA" dirty="0" smtClean="0"/>
            </a:br>
            <a:endParaRPr lang="en-CA" dirty="0"/>
          </a:p>
        </p:txBody>
      </p:sp>
      <p:sp>
        <p:nvSpPr>
          <p:cNvPr id="3" name="Content Placeholder 2"/>
          <p:cNvSpPr>
            <a:spLocks noGrp="1"/>
          </p:cNvSpPr>
          <p:nvPr>
            <p:ph idx="1"/>
          </p:nvPr>
        </p:nvSpPr>
        <p:spPr>
          <a:xfrm>
            <a:off x="762000" y="1295400"/>
            <a:ext cx="7924800" cy="4525963"/>
          </a:xfrm>
          <a:prstGeom prst="rect">
            <a:avLst/>
          </a:prstGeom>
        </p:spPr>
        <p:txBody>
          <a:bodyPr/>
          <a:lstStyle/>
          <a:p>
            <a:endParaRPr lang="en-CA" dirty="0" smtClean="0"/>
          </a:p>
          <a:p>
            <a:r>
              <a:rPr lang="en-CA" dirty="0" smtClean="0"/>
              <a:t>Defined in a legal context</a:t>
            </a:r>
          </a:p>
          <a:p>
            <a:pPr lvl="1"/>
            <a:r>
              <a:rPr lang="en-CA" dirty="0" smtClean="0"/>
              <a:t>Relationship that is significant and advantageous to the child </a:t>
            </a:r>
          </a:p>
          <a:p>
            <a:pPr>
              <a:buNone/>
            </a:pPr>
            <a:endParaRPr lang="en-CA" dirty="0" smtClean="0"/>
          </a:p>
          <a:p>
            <a:r>
              <a:rPr lang="en-CA" dirty="0" smtClean="0"/>
              <a:t>The meaningfulness and benefit of significant relationships are to be examined in the present-day context (e.g., at the time of the hearing); not the opportunity for future benefit or future meaningfulness.</a:t>
            </a:r>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27</a:t>
            </a:fld>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8382000" cy="1143000"/>
          </a:xfrm>
          <a:prstGeom prst="rect">
            <a:avLst/>
          </a:prstGeom>
        </p:spPr>
        <p:txBody>
          <a:bodyPr/>
          <a:lstStyle/>
          <a:p>
            <a:pPr lvl="0"/>
            <a:r>
              <a:rPr lang="en-CA" dirty="0" smtClean="0"/>
              <a:t>Openness Agreements and Orders</a:t>
            </a:r>
            <a:br>
              <a:rPr lang="en-CA" dirty="0" smtClean="0"/>
            </a:br>
            <a:endParaRPr lang="en-CA"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97761913"/>
              </p:ext>
            </p:extLst>
          </p:nvPr>
        </p:nvGraphicFramePr>
        <p:xfrm>
          <a:off x="990600" y="1143000"/>
          <a:ext cx="7924800" cy="4831080"/>
        </p:xfrm>
        <a:graphic>
          <a:graphicData uri="http://schemas.openxmlformats.org/drawingml/2006/table">
            <a:tbl>
              <a:tblPr firstRow="1" bandRow="1">
                <a:tableStyleId>{F5AB1C69-6EDB-4FF4-983F-18BD219EF322}</a:tableStyleId>
              </a:tblPr>
              <a:tblGrid>
                <a:gridCol w="3962400"/>
                <a:gridCol w="3962400"/>
              </a:tblGrid>
              <a:tr h="370840">
                <a:tc>
                  <a:txBody>
                    <a:bodyPr/>
                    <a:lstStyle/>
                    <a:p>
                      <a:pPr algn="ctr"/>
                      <a:r>
                        <a:rPr lang="en-CA" sz="2400" b="0" dirty="0" smtClean="0">
                          <a:latin typeface="Arial" pitchFamily="34" charset="0"/>
                          <a:cs typeface="Arial" pitchFamily="34" charset="0"/>
                        </a:rPr>
                        <a:t>Orders</a:t>
                      </a:r>
                      <a:endParaRPr lang="en-CA" sz="2400" b="0" dirty="0">
                        <a:latin typeface="Arial" pitchFamily="34" charset="0"/>
                        <a:cs typeface="Arial" pitchFamily="34" charset="0"/>
                      </a:endParaRPr>
                    </a:p>
                  </a:txBody>
                  <a:tcPr/>
                </a:tc>
                <a:tc>
                  <a:txBody>
                    <a:bodyPr/>
                    <a:lstStyle/>
                    <a:p>
                      <a:pPr algn="ctr"/>
                      <a:r>
                        <a:rPr lang="en-CA" sz="2400" b="0" dirty="0" smtClean="0">
                          <a:latin typeface="Arial" pitchFamily="34" charset="0"/>
                          <a:cs typeface="Arial" pitchFamily="34" charset="0"/>
                        </a:rPr>
                        <a:t>Agreements</a:t>
                      </a:r>
                      <a:endParaRPr lang="en-CA" sz="2400" b="0" dirty="0">
                        <a:latin typeface="Arial" pitchFamily="34" charset="0"/>
                        <a:cs typeface="Arial" pitchFamily="34" charset="0"/>
                      </a:endParaRPr>
                    </a:p>
                  </a:txBody>
                  <a:tcPr/>
                </a:tc>
              </a:tr>
              <a:tr h="9906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latin typeface="Arial" pitchFamily="34" charset="0"/>
                          <a:cs typeface="Arial" pitchFamily="34" charset="0"/>
                        </a:rPr>
                        <a:t>Person seeking openness has to apply</a:t>
                      </a:r>
                    </a:p>
                    <a:p>
                      <a:endParaRPr lang="en-CA"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latin typeface="Arial" pitchFamily="34" charset="0"/>
                          <a:cs typeface="Arial" pitchFamily="34" charset="0"/>
                        </a:rPr>
                        <a:t>Can be negotiated</a:t>
                      </a:r>
                      <a:r>
                        <a:rPr lang="en-CA" sz="1800" baseline="0" dirty="0" smtClean="0">
                          <a:latin typeface="Arial" pitchFamily="34" charset="0"/>
                          <a:cs typeface="Arial" pitchFamily="34" charset="0"/>
                        </a:rPr>
                        <a:t> between person seeking openness, CAS, and, prospective adoptive parents</a:t>
                      </a:r>
                      <a:endParaRPr lang="en-CA" sz="1800" dirty="0" smtClean="0">
                        <a:latin typeface="Arial" pitchFamily="34" charset="0"/>
                        <a:cs typeface="Arial" pitchFamily="34"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solidFill>
                            <a:schemeClr val="tx1"/>
                          </a:solidFill>
                          <a:latin typeface="Arial" pitchFamily="34" charset="0"/>
                          <a:cs typeface="Arial" pitchFamily="34" charset="0"/>
                        </a:rPr>
                        <a:t>Office of the Children’s Lawyer will likely b</a:t>
                      </a:r>
                      <a:r>
                        <a:rPr lang="en-CA" sz="1800" dirty="0" smtClean="0">
                          <a:latin typeface="Arial" pitchFamily="34" charset="0"/>
                          <a:cs typeface="Arial" pitchFamily="34" charset="0"/>
                        </a:rPr>
                        <a:t>e involved</a:t>
                      </a:r>
                    </a:p>
                    <a:p>
                      <a:endParaRPr lang="en-CA"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solidFill>
                            <a:schemeClr val="tx1"/>
                          </a:solidFill>
                          <a:latin typeface="Arial" pitchFamily="34" charset="0"/>
                          <a:cs typeface="Arial" pitchFamily="34" charset="0"/>
                        </a:rPr>
                        <a:t>Office of the Children’s Lawyer may be involved</a:t>
                      </a:r>
                      <a:r>
                        <a:rPr lang="en-CA" sz="1800" baseline="0" dirty="0" smtClean="0">
                          <a:solidFill>
                            <a:schemeClr val="tx1"/>
                          </a:solidFill>
                          <a:latin typeface="Arial" pitchFamily="34" charset="0"/>
                          <a:cs typeface="Arial" pitchFamily="34" charset="0"/>
                        </a:rPr>
                        <a:t> if negotiations occur in the context of other proceedings</a:t>
                      </a:r>
                      <a:endParaRPr lang="en-CA" sz="1800" dirty="0" smtClean="0">
                        <a:solidFill>
                          <a:schemeClr val="tx1"/>
                        </a:solidFill>
                        <a:latin typeface="Arial" pitchFamily="34" charset="0"/>
                        <a:cs typeface="Arial" pitchFamily="34" charset="0"/>
                      </a:endParaRPr>
                    </a:p>
                    <a:p>
                      <a:endParaRPr lang="en-CA" dirty="0">
                        <a:latin typeface="Arial" pitchFamily="34" charset="0"/>
                        <a:cs typeface="Arial" pitchFamily="34"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latin typeface="Arial" pitchFamily="34" charset="0"/>
                          <a:cs typeface="Arial" pitchFamily="34" charset="0"/>
                        </a:rPr>
                        <a:t>Available when there is an access order</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latin typeface="Arial" pitchFamily="34" charset="0"/>
                          <a:cs typeface="Arial" pitchFamily="34" charset="0"/>
                        </a:rPr>
                        <a:t>Available for</a:t>
                      </a:r>
                      <a:r>
                        <a:rPr lang="en-CA" sz="1800" baseline="0" dirty="0" smtClean="0">
                          <a:latin typeface="Arial" pitchFamily="34" charset="0"/>
                          <a:cs typeface="Arial" pitchFamily="34" charset="0"/>
                        </a:rPr>
                        <a:t> Crown Wards with access and where there is a no access order</a:t>
                      </a:r>
                      <a:endParaRPr lang="en-CA" sz="1800" dirty="0" smtClean="0">
                        <a:latin typeface="Arial" pitchFamily="34" charset="0"/>
                        <a:cs typeface="Arial" pitchFamily="34"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latin typeface="Arial" pitchFamily="34" charset="0"/>
                          <a:cs typeface="Arial" pitchFamily="34" charset="0"/>
                        </a:rPr>
                        <a:t>Process starts after adoption placement and prior to finalization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latin typeface="Arial" pitchFamily="34" charset="0"/>
                          <a:cs typeface="Arial" pitchFamily="34" charset="0"/>
                        </a:rPr>
                        <a:t>Available before or after adoption</a:t>
                      </a:r>
                    </a:p>
                    <a:p>
                      <a:endParaRPr lang="en-CA" dirty="0">
                        <a:latin typeface="Arial" pitchFamily="34" charset="0"/>
                        <a:cs typeface="Arial" pitchFamily="34" charset="0"/>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latin typeface="Arial" pitchFamily="34" charset="0"/>
                          <a:cs typeface="Arial" pitchFamily="34" charset="0"/>
                        </a:rPr>
                        <a:t>CAS is a party</a:t>
                      </a:r>
                    </a:p>
                    <a:p>
                      <a:endParaRPr lang="en-CA"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800" dirty="0" smtClean="0">
                          <a:latin typeface="Arial" pitchFamily="34" charset="0"/>
                          <a:cs typeface="Arial" pitchFamily="34" charset="0"/>
                        </a:rPr>
                        <a:t>CAS is generally</a:t>
                      </a:r>
                      <a:r>
                        <a:rPr lang="en-CA" sz="1800" baseline="0" dirty="0" smtClean="0">
                          <a:latin typeface="Arial" pitchFamily="34" charset="0"/>
                          <a:cs typeface="Arial" pitchFamily="34" charset="0"/>
                        </a:rPr>
                        <a:t> not a party</a:t>
                      </a:r>
                      <a:endParaRPr lang="en-CA" sz="1800" dirty="0" smtClean="0">
                        <a:latin typeface="Arial" pitchFamily="34" charset="0"/>
                        <a:cs typeface="Arial" pitchFamily="34" charset="0"/>
                      </a:endParaRPr>
                    </a:p>
                  </a:txBody>
                  <a:tcPr/>
                </a:tc>
              </a:tr>
            </a:tbl>
          </a:graphicData>
        </a:graphic>
      </p:graphicFrame>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b="1"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dirty="0" smtClean="0"/>
              <a:t>Poll question </a:t>
            </a:r>
            <a:endParaRPr lang="en-CA" dirty="0"/>
          </a:p>
        </p:txBody>
      </p:sp>
      <p:sp>
        <p:nvSpPr>
          <p:cNvPr id="3" name="Content Placeholder 2"/>
          <p:cNvSpPr>
            <a:spLocks noGrp="1"/>
          </p:cNvSpPr>
          <p:nvPr>
            <p:ph idx="1"/>
          </p:nvPr>
        </p:nvSpPr>
        <p:spPr>
          <a:prstGeom prst="rect">
            <a:avLst/>
          </a:prstGeom>
        </p:spPr>
        <p:txBody>
          <a:bodyPr/>
          <a:lstStyle/>
          <a:p>
            <a:pPr marL="0" indent="0">
              <a:buNone/>
            </a:pPr>
            <a:r>
              <a:rPr lang="en-CA" dirty="0"/>
              <a:t>What are your biggest practical concerns about the legislative changes?</a:t>
            </a:r>
          </a:p>
          <a:p>
            <a:r>
              <a:rPr lang="en-CA" dirty="0"/>
              <a:t>What this means for….</a:t>
            </a:r>
          </a:p>
          <a:p>
            <a:pPr marL="914400" lvl="1" indent="-457200">
              <a:buFont typeface="+mj-lt"/>
              <a:buAutoNum type="alphaUcPeriod"/>
            </a:pPr>
            <a:r>
              <a:rPr lang="en-CA" dirty="0"/>
              <a:t>Talking to birth parents about adoption and openness</a:t>
            </a:r>
          </a:p>
          <a:p>
            <a:pPr marL="914400" lvl="1" indent="-457200">
              <a:buFont typeface="+mj-lt"/>
              <a:buAutoNum type="alphaUcPeriod"/>
            </a:pPr>
            <a:r>
              <a:rPr lang="en-CA" dirty="0"/>
              <a:t>Attracting prospective adoptive parents </a:t>
            </a:r>
          </a:p>
          <a:p>
            <a:pPr marL="914400" lvl="1" indent="-457200">
              <a:buFont typeface="+mj-lt"/>
              <a:buAutoNum type="alphaUcPeriod"/>
            </a:pPr>
            <a:r>
              <a:rPr lang="en-CA" dirty="0"/>
              <a:t>Talking to kids about openness </a:t>
            </a:r>
          </a:p>
          <a:p>
            <a:pPr marL="914400" lvl="1" indent="-457200">
              <a:buFont typeface="+mj-lt"/>
              <a:buAutoNum type="alphaUcPeriod"/>
            </a:pPr>
            <a:r>
              <a:rPr lang="en-CA" dirty="0"/>
              <a:t>Helping adoptive parents after placement</a:t>
            </a:r>
          </a:p>
          <a:p>
            <a:pPr marL="914400" lvl="1" indent="-457200">
              <a:buFont typeface="+mj-lt"/>
              <a:buAutoNum type="alphaUcPeriod"/>
            </a:pPr>
            <a:r>
              <a:rPr lang="en-CA" dirty="0"/>
              <a:t>Helping to determine the parameters of an openness agreement </a:t>
            </a:r>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29</a:t>
            </a:fld>
            <a:endParaRPr lang="en-US" dirty="0"/>
          </a:p>
        </p:txBody>
      </p:sp>
    </p:spTree>
    <p:extLst>
      <p:ext uri="{BB962C8B-B14F-4D97-AF65-F5344CB8AC3E}">
        <p14:creationId xmlns:p14="http://schemas.microsoft.com/office/powerpoint/2010/main" val="24204585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Learning Objectives</a:t>
            </a:r>
            <a:endParaRPr lang="en-CA" dirty="0"/>
          </a:p>
        </p:txBody>
      </p:sp>
      <p:sp>
        <p:nvSpPr>
          <p:cNvPr id="3" name="Content Placeholder 2"/>
          <p:cNvSpPr>
            <a:spLocks noGrp="1"/>
          </p:cNvSpPr>
          <p:nvPr>
            <p:ph idx="1"/>
          </p:nvPr>
        </p:nvSpPr>
        <p:spPr/>
        <p:txBody>
          <a:bodyPr/>
          <a:lstStyle/>
          <a:p>
            <a:pPr lvl="0"/>
            <a:r>
              <a:rPr lang="en-CA" dirty="0" smtClean="0"/>
              <a:t>Increase your awareness of the recent legislative changes in the CFSA re. openness in adoption and help you to better understand the practice implications. </a:t>
            </a:r>
          </a:p>
          <a:p>
            <a:pPr lvl="0"/>
            <a:r>
              <a:rPr lang="en-CA" dirty="0" smtClean="0"/>
              <a:t>Increase your ability to assess the suitability and type of openness for the child as it relates to the child’s best interests.</a:t>
            </a:r>
          </a:p>
          <a:p>
            <a:endParaRPr lang="en-CA" dirty="0"/>
          </a:p>
        </p:txBody>
      </p:sp>
      <p:sp>
        <p:nvSpPr>
          <p:cNvPr id="4" name="Footer Placeholder 3"/>
          <p:cNvSpPr>
            <a:spLocks noGrp="1"/>
          </p:cNvSpPr>
          <p:nvPr>
            <p:ph type="ftr" sz="quarter" idx="11"/>
          </p:nvPr>
        </p:nvSpPr>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pPr>
              <a:defRPr/>
            </a:pPr>
            <a:fld id="{74AAD20B-E272-4934-9C74-237CB84D2899}" type="slidenum">
              <a:rPr lang="en-US" smtClean="0"/>
              <a:pPr>
                <a:defRPr/>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Panel question topics</a:t>
            </a:r>
            <a:endParaRPr lang="en-CA" sz="2800" dirty="0">
              <a:solidFill>
                <a:srgbClr val="FF0000"/>
              </a:solidFill>
            </a:endParaRPr>
          </a:p>
        </p:txBody>
      </p:sp>
      <p:sp>
        <p:nvSpPr>
          <p:cNvPr id="3" name="Content Placeholder 2"/>
          <p:cNvSpPr>
            <a:spLocks noGrp="1"/>
          </p:cNvSpPr>
          <p:nvPr>
            <p:ph idx="1"/>
          </p:nvPr>
        </p:nvSpPr>
        <p:spPr>
          <a:xfrm>
            <a:off x="838200" y="1219200"/>
            <a:ext cx="7924800" cy="4525963"/>
          </a:xfrm>
          <a:prstGeom prst="rect">
            <a:avLst/>
          </a:prstGeom>
        </p:spPr>
        <p:txBody>
          <a:bodyPr/>
          <a:lstStyle/>
          <a:p>
            <a:r>
              <a:rPr lang="en-CA" sz="2600" dirty="0" smtClean="0"/>
              <a:t>What’s new about openness under </a:t>
            </a:r>
            <a:r>
              <a:rPr lang="en-CA" sz="2600" dirty="0"/>
              <a:t>Bill </a:t>
            </a:r>
            <a:r>
              <a:rPr lang="en-CA" sz="2600" dirty="0" smtClean="0"/>
              <a:t>179</a:t>
            </a:r>
          </a:p>
          <a:p>
            <a:r>
              <a:rPr lang="en-CA" sz="2600" dirty="0" smtClean="0"/>
              <a:t>Continuum of openness; circumstances </a:t>
            </a:r>
            <a:r>
              <a:rPr lang="en-CA" sz="2600" dirty="0"/>
              <a:t>in which the different types of openness would work </a:t>
            </a:r>
            <a:r>
              <a:rPr lang="en-CA" sz="2600" dirty="0" smtClean="0"/>
              <a:t>best</a:t>
            </a:r>
          </a:p>
          <a:p>
            <a:pPr lvl="0"/>
            <a:r>
              <a:rPr lang="en-CA" sz="2600" dirty="0" smtClean="0"/>
              <a:t>Interpretation of “meaningful” </a:t>
            </a:r>
            <a:r>
              <a:rPr lang="en-CA" sz="2600" dirty="0"/>
              <a:t>and </a:t>
            </a:r>
            <a:r>
              <a:rPr lang="en-CA" sz="2600" dirty="0" smtClean="0"/>
              <a:t>“beneficial”</a:t>
            </a:r>
          </a:p>
          <a:p>
            <a:pPr lvl="0"/>
            <a:r>
              <a:rPr lang="en-CA" sz="2600" dirty="0" smtClean="0"/>
              <a:t>Social media use between children and birth family members that is not pre-arranged</a:t>
            </a:r>
          </a:p>
          <a:p>
            <a:pPr lvl="0"/>
            <a:r>
              <a:rPr lang="en-CA" sz="2600" dirty="0" smtClean="0"/>
              <a:t>When to begin discussions about openness</a:t>
            </a:r>
          </a:p>
          <a:p>
            <a:pPr lvl="0"/>
            <a:r>
              <a:rPr lang="en-CA" sz="2600" dirty="0" smtClean="0"/>
              <a:t>How to talk </a:t>
            </a:r>
            <a:r>
              <a:rPr lang="en-CA" sz="2600" dirty="0"/>
              <a:t>to </a:t>
            </a:r>
            <a:r>
              <a:rPr lang="en-CA" sz="2600" dirty="0" smtClean="0"/>
              <a:t>children and youth </a:t>
            </a:r>
            <a:r>
              <a:rPr lang="en-CA" sz="2600" dirty="0"/>
              <a:t>about openness pre- and </a:t>
            </a:r>
            <a:r>
              <a:rPr lang="en-CA" sz="2600" dirty="0" smtClean="0"/>
              <a:t>post-adoption</a:t>
            </a:r>
          </a:p>
          <a:p>
            <a:r>
              <a:rPr lang="en-CA" sz="2600" dirty="0" smtClean="0"/>
              <a:t>Resolving differences </a:t>
            </a:r>
            <a:r>
              <a:rPr lang="en-CA" sz="2600" dirty="0"/>
              <a:t>in </a:t>
            </a:r>
            <a:r>
              <a:rPr lang="en-CA" sz="2600" dirty="0" smtClean="0"/>
              <a:t>clinical vs. legal opinions</a:t>
            </a:r>
            <a:endParaRPr lang="en-CA" sz="2600" dirty="0"/>
          </a:p>
          <a:p>
            <a:pPr lvl="0"/>
            <a:endParaRPr lang="en-CA" sz="2600" dirty="0" smtClean="0"/>
          </a:p>
          <a:p>
            <a:pPr lvl="0"/>
            <a:endParaRPr lang="en-CA" sz="2600"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30</a:t>
            </a:fld>
            <a:endParaRPr lang="en-US"/>
          </a:p>
        </p:txBody>
      </p:sp>
    </p:spTree>
    <p:extLst>
      <p:ext uri="{BB962C8B-B14F-4D97-AF65-F5344CB8AC3E}">
        <p14:creationId xmlns:p14="http://schemas.microsoft.com/office/powerpoint/2010/main" val="12525187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z="3200" dirty="0" smtClean="0"/>
              <a:t>Understanding Implications and Sharing Practice: A Panel Discussion </a:t>
            </a:r>
            <a:endParaRPr lang="en-CA" dirty="0"/>
          </a:p>
        </p:txBody>
      </p:sp>
      <p:sp>
        <p:nvSpPr>
          <p:cNvPr id="9" name="Content Placeholder 8"/>
          <p:cNvSpPr>
            <a:spLocks noGrp="1"/>
          </p:cNvSpPr>
          <p:nvPr>
            <p:ph idx="1"/>
          </p:nvPr>
        </p:nvSpPr>
        <p:spPr/>
        <p:txBody>
          <a:bodyPr/>
          <a:lstStyle/>
          <a:p>
            <a:endParaRPr lang="en-CA"/>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Futura Std Medium"/>
              </a:rPr>
              <a:t>March 2013</a:t>
            </a:r>
            <a:endParaRPr lang="en-US" dirty="0">
              <a:latin typeface="Futura Std Medium"/>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31</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3753308826"/>
              </p:ext>
            </p:extLst>
          </p:nvPr>
        </p:nvGraphicFramePr>
        <p:xfrm>
          <a:off x="838200" y="1428655"/>
          <a:ext cx="8153400" cy="5200745"/>
        </p:xfrm>
        <a:graphic>
          <a:graphicData uri="http://schemas.openxmlformats.org/drawingml/2006/table">
            <a:tbl>
              <a:tblPr firstRow="1" bandRow="1">
                <a:tableStyleId>{F5AB1C69-6EDB-4FF4-983F-18BD219EF322}</a:tableStyleId>
              </a:tblPr>
              <a:tblGrid>
                <a:gridCol w="2438400"/>
                <a:gridCol w="2997200"/>
                <a:gridCol w="2717800"/>
              </a:tblGrid>
              <a:tr h="312034">
                <a:tc>
                  <a:txBody>
                    <a:bodyPr/>
                    <a:lstStyle/>
                    <a:p>
                      <a:pPr algn="ctr"/>
                      <a:r>
                        <a:rPr lang="en-US" sz="1600" dirty="0" smtClean="0">
                          <a:latin typeface="Arial" pitchFamily="34" charset="0"/>
                          <a:cs typeface="Arial" pitchFamily="34" charset="0"/>
                        </a:rPr>
                        <a:t>Name</a:t>
                      </a:r>
                      <a:endParaRPr lang="en-CA" sz="1600" dirty="0">
                        <a:latin typeface="Arial" pitchFamily="34" charset="0"/>
                        <a:cs typeface="Arial" pitchFamily="34" charset="0"/>
                      </a:endParaRPr>
                    </a:p>
                  </a:txBody>
                  <a:tcPr/>
                </a:tc>
                <a:tc>
                  <a:txBody>
                    <a:bodyPr/>
                    <a:lstStyle/>
                    <a:p>
                      <a:pPr algn="ctr"/>
                      <a:r>
                        <a:rPr lang="en-US" sz="1600" dirty="0" smtClean="0">
                          <a:latin typeface="Arial" pitchFamily="34" charset="0"/>
                          <a:cs typeface="Arial" pitchFamily="34" charset="0"/>
                        </a:rPr>
                        <a:t>Title</a:t>
                      </a:r>
                      <a:endParaRPr lang="en-CA" sz="1600" dirty="0">
                        <a:latin typeface="Arial" pitchFamily="34" charset="0"/>
                        <a:cs typeface="Arial" pitchFamily="34" charset="0"/>
                      </a:endParaRPr>
                    </a:p>
                  </a:txBody>
                  <a:tcPr/>
                </a:tc>
                <a:tc>
                  <a:txBody>
                    <a:bodyPr/>
                    <a:lstStyle/>
                    <a:p>
                      <a:pPr algn="ctr"/>
                      <a:r>
                        <a:rPr lang="en-US" sz="1600" dirty="0" smtClean="0">
                          <a:latin typeface="Arial" pitchFamily="34" charset="0"/>
                          <a:cs typeface="Arial" pitchFamily="34" charset="0"/>
                        </a:rPr>
                        <a:t>Role</a:t>
                      </a:r>
                    </a:p>
                  </a:txBody>
                  <a:tcPr/>
                </a:tc>
              </a:tr>
              <a:tr h="617421">
                <a:tc>
                  <a:txBody>
                    <a:bodyPr/>
                    <a:lstStyle/>
                    <a:p>
                      <a:r>
                        <a:rPr lang="en-CA" sz="1600" dirty="0" smtClean="0">
                          <a:latin typeface="Arial" pitchFamily="34" charset="0"/>
                          <a:cs typeface="Arial" pitchFamily="34" charset="0"/>
                        </a:rPr>
                        <a:t>Dorothy Watson </a:t>
                      </a:r>
                      <a:endParaRPr lang="en-CA" sz="1600" dirty="0">
                        <a:latin typeface="Arial" pitchFamily="34" charset="0"/>
                        <a:cs typeface="Arial" pitchFamily="34" charset="0"/>
                      </a:endParaRPr>
                    </a:p>
                  </a:txBody>
                  <a:tcPr/>
                </a:tc>
                <a:tc>
                  <a:txBody>
                    <a:bodyPr/>
                    <a:lstStyle/>
                    <a:p>
                      <a:r>
                        <a:rPr lang="en-CA" sz="1400" dirty="0" smtClean="0">
                          <a:latin typeface="Arial" pitchFamily="34" charset="0"/>
                          <a:cs typeface="Arial" pitchFamily="34" charset="0"/>
                        </a:rPr>
                        <a:t>Child Protection Supervisor,</a:t>
                      </a:r>
                      <a:r>
                        <a:rPr lang="en-CA" sz="1400" baseline="0" dirty="0" smtClean="0">
                          <a:latin typeface="Arial" pitchFamily="34" charset="0"/>
                          <a:cs typeface="Arial" pitchFamily="34" charset="0"/>
                        </a:rPr>
                        <a:t> </a:t>
                      </a:r>
                      <a:r>
                        <a:rPr lang="en-CA" sz="1400" dirty="0" smtClean="0">
                          <a:latin typeface="Arial" pitchFamily="34" charset="0"/>
                          <a:cs typeface="Arial" pitchFamily="34" charset="0"/>
                        </a:rPr>
                        <a:t>Chatham-Kent Children’s Services</a:t>
                      </a:r>
                      <a:endParaRPr lang="en-CA" sz="1400" dirty="0">
                        <a:latin typeface="Arial" pitchFamily="34" charset="0"/>
                        <a:cs typeface="Arial"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sz="1600" dirty="0" smtClean="0">
                          <a:latin typeface="Arial" pitchFamily="34" charset="0"/>
                          <a:cs typeface="Arial" pitchFamily="34" charset="0"/>
                        </a:rPr>
                        <a:t>CAS Adoption Services </a:t>
                      </a:r>
                    </a:p>
                    <a:p>
                      <a:endParaRPr lang="en-US" sz="1600" dirty="0" smtClean="0">
                        <a:latin typeface="Arial" pitchFamily="34" charset="0"/>
                        <a:cs typeface="Arial" pitchFamily="34" charset="0"/>
                      </a:endParaRPr>
                    </a:p>
                  </a:txBody>
                  <a:tcPr/>
                </a:tc>
              </a:tr>
              <a:tr h="780085">
                <a:tc>
                  <a:txBody>
                    <a:bodyPr/>
                    <a:lstStyle/>
                    <a:p>
                      <a:r>
                        <a:rPr lang="en-US" sz="1600" dirty="0" smtClean="0">
                          <a:latin typeface="Arial" pitchFamily="34" charset="0"/>
                          <a:cs typeface="Arial" pitchFamily="34" charset="0"/>
                        </a:rPr>
                        <a:t>Michael </a:t>
                      </a:r>
                      <a:r>
                        <a:rPr lang="en-US" sz="1600" dirty="0" err="1" smtClean="0">
                          <a:latin typeface="Arial" pitchFamily="34" charset="0"/>
                          <a:cs typeface="Arial" pitchFamily="34" charset="0"/>
                        </a:rPr>
                        <a:t>Blugerman</a:t>
                      </a:r>
                      <a:endParaRPr lang="en-CA" sz="1600" dirty="0">
                        <a:latin typeface="Arial" pitchFamily="34" charset="0"/>
                        <a:cs typeface="Arial" pitchFamily="34" charset="0"/>
                      </a:endParaRPr>
                    </a:p>
                  </a:txBody>
                  <a:tcPr/>
                </a:tc>
                <a:tc>
                  <a:txBody>
                    <a:bodyPr/>
                    <a:lstStyle/>
                    <a:p>
                      <a:r>
                        <a:rPr lang="en-US" sz="1400" dirty="0" smtClean="0">
                          <a:latin typeface="Arial" pitchFamily="34" charset="0"/>
                          <a:cs typeface="Arial" pitchFamily="34" charset="0"/>
                        </a:rPr>
                        <a:t>Executive Director, Children's Resource and Consultation Centre of Ontario</a:t>
                      </a:r>
                      <a:endParaRPr lang="en-CA" sz="14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Private</a:t>
                      </a:r>
                      <a:r>
                        <a:rPr lang="en-US" sz="1600" baseline="0" dirty="0" smtClean="0">
                          <a:latin typeface="Arial" pitchFamily="34" charset="0"/>
                          <a:cs typeface="Arial" pitchFamily="34" charset="0"/>
                        </a:rPr>
                        <a:t> Adoption Practitioner &amp; Licensee </a:t>
                      </a:r>
                      <a:endParaRPr lang="en-US" sz="1600" dirty="0" smtClean="0">
                        <a:latin typeface="Arial" pitchFamily="34" charset="0"/>
                        <a:cs typeface="Arial" pitchFamily="34" charset="0"/>
                      </a:endParaRPr>
                    </a:p>
                  </a:txBody>
                  <a:tcPr/>
                </a:tc>
              </a:tr>
              <a:tr h="780085">
                <a:tc>
                  <a:txBody>
                    <a:bodyPr/>
                    <a:lstStyle/>
                    <a:p>
                      <a:r>
                        <a:rPr lang="en-CA" sz="1600" dirty="0" err="1" smtClean="0">
                          <a:latin typeface="Arial" pitchFamily="34" charset="0"/>
                          <a:cs typeface="Arial" pitchFamily="34" charset="0"/>
                        </a:rPr>
                        <a:t>patti</a:t>
                      </a:r>
                      <a:r>
                        <a:rPr lang="en-CA" sz="1600" dirty="0" smtClean="0">
                          <a:latin typeface="Arial" pitchFamily="34" charset="0"/>
                          <a:cs typeface="Arial" pitchFamily="34" charset="0"/>
                        </a:rPr>
                        <a:t> cross</a:t>
                      </a:r>
                      <a:endParaRPr lang="en-CA" sz="1600" dirty="0">
                        <a:latin typeface="Arial" pitchFamily="34" charset="0"/>
                        <a:cs typeface="Arial" pitchFamily="34" charset="0"/>
                      </a:endParaRPr>
                    </a:p>
                  </a:txBody>
                  <a:tcPr/>
                </a:tc>
                <a:tc>
                  <a:txBody>
                    <a:bodyPr/>
                    <a:lstStyle/>
                    <a:p>
                      <a:r>
                        <a:rPr lang="en-US" sz="1400" dirty="0" smtClean="0">
                          <a:latin typeface="Arial" pitchFamily="34" charset="0"/>
                          <a:cs typeface="Arial" pitchFamily="34" charset="0"/>
                        </a:rPr>
                        <a:t>Family Counsel, Office of the Chief Justice, Ontario Court of Justice</a:t>
                      </a:r>
                      <a:endParaRPr lang="en-CA" sz="1400" i="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Adoptive Parent with Openness Agreement</a:t>
                      </a:r>
                    </a:p>
                  </a:txBody>
                  <a:tcPr/>
                </a:tc>
              </a:tr>
              <a:tr h="387206">
                <a:tc>
                  <a:txBody>
                    <a:bodyPr/>
                    <a:lstStyle/>
                    <a:p>
                      <a:r>
                        <a:rPr lang="en-US" sz="1600" dirty="0" smtClean="0">
                          <a:latin typeface="Arial" pitchFamily="34" charset="0"/>
                          <a:cs typeface="Arial" pitchFamily="34" charset="0"/>
                        </a:rPr>
                        <a:t>Vanessa </a:t>
                      </a:r>
                      <a:r>
                        <a:rPr lang="en-US" sz="1600" dirty="0" err="1" smtClean="0">
                          <a:latin typeface="Arial" pitchFamily="34" charset="0"/>
                          <a:cs typeface="Arial" pitchFamily="34" charset="0"/>
                        </a:rPr>
                        <a:t>Milley</a:t>
                      </a:r>
                      <a:endParaRPr lang="en-CA" sz="1600" dirty="0">
                        <a:latin typeface="Arial" pitchFamily="34" charset="0"/>
                        <a:cs typeface="Arial" pitchFamily="34" charset="0"/>
                      </a:endParaRPr>
                    </a:p>
                  </a:txBody>
                  <a:tcPr/>
                </a:tc>
                <a:tc>
                  <a:txBody>
                    <a:bodyPr/>
                    <a:lstStyle/>
                    <a:p>
                      <a:r>
                        <a:rPr lang="en-US" sz="1400" dirty="0" smtClean="0">
                          <a:latin typeface="Arial" pitchFamily="34" charset="0"/>
                          <a:cs typeface="Arial" pitchFamily="34" charset="0"/>
                        </a:rPr>
                        <a:t>Director, Foster</a:t>
                      </a:r>
                      <a:r>
                        <a:rPr lang="en-US" sz="1400" baseline="0" dirty="0" smtClean="0">
                          <a:latin typeface="Arial" pitchFamily="34" charset="0"/>
                          <a:cs typeface="Arial" pitchFamily="34" charset="0"/>
                        </a:rPr>
                        <a:t> Parents Society of Ontario, Niagara Region</a:t>
                      </a:r>
                      <a:endParaRPr lang="en-CA" sz="14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Foster Parent</a:t>
                      </a:r>
                    </a:p>
                  </a:txBody>
                  <a:tcPr/>
                </a:tc>
              </a:tr>
              <a:tr h="553152">
                <a:tc>
                  <a:txBody>
                    <a:bodyPr/>
                    <a:lstStyle/>
                    <a:p>
                      <a:r>
                        <a:rPr lang="en-US" sz="1600" dirty="0" smtClean="0">
                          <a:latin typeface="Arial" pitchFamily="34" charset="0"/>
                          <a:cs typeface="Arial" pitchFamily="34" charset="0"/>
                        </a:rPr>
                        <a:t>Justice Geraldine Waldman</a:t>
                      </a:r>
                      <a:endParaRPr lang="en-CA" sz="1600" dirty="0">
                        <a:latin typeface="Arial" pitchFamily="34" charset="0"/>
                        <a:cs typeface="Arial" pitchFamily="34" charset="0"/>
                      </a:endParaRPr>
                    </a:p>
                  </a:txBody>
                  <a:tcPr/>
                </a:tc>
                <a:tc>
                  <a:txBody>
                    <a:bodyPr/>
                    <a:lstStyle/>
                    <a:p>
                      <a:r>
                        <a:rPr lang="en-US" sz="1400" dirty="0" err="1" smtClean="0">
                          <a:latin typeface="Arial" pitchFamily="34" charset="0"/>
                          <a:cs typeface="Arial" pitchFamily="34" charset="0"/>
                        </a:rPr>
                        <a:t>Honourable</a:t>
                      </a:r>
                      <a:r>
                        <a:rPr lang="en-US" sz="1400" baseline="0" dirty="0" smtClean="0">
                          <a:latin typeface="Arial" pitchFamily="34" charset="0"/>
                          <a:cs typeface="Arial" pitchFamily="34" charset="0"/>
                        </a:rPr>
                        <a:t> Justice, </a:t>
                      </a:r>
                      <a:r>
                        <a:rPr lang="en-US" sz="1400" dirty="0" smtClean="0">
                          <a:latin typeface="Arial" pitchFamily="34" charset="0"/>
                          <a:cs typeface="Arial" pitchFamily="34" charset="0"/>
                        </a:rPr>
                        <a:t>Ontario Court of Justice, Toronto Region, Family Court</a:t>
                      </a:r>
                      <a:endParaRPr lang="en-CA" sz="14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Judge</a:t>
                      </a:r>
                    </a:p>
                  </a:txBody>
                  <a:tcPr/>
                </a:tc>
              </a:tr>
              <a:tr h="553152">
                <a:tc>
                  <a:txBody>
                    <a:bodyPr/>
                    <a:lstStyle/>
                    <a:p>
                      <a:r>
                        <a:rPr lang="en-US" sz="1600" dirty="0" smtClean="0">
                          <a:latin typeface="Arial" pitchFamily="34" charset="0"/>
                          <a:cs typeface="Arial" pitchFamily="34" charset="0"/>
                        </a:rPr>
                        <a:t>Beth</a:t>
                      </a:r>
                      <a:r>
                        <a:rPr lang="en-US" sz="1600" baseline="0" dirty="0" smtClean="0">
                          <a:latin typeface="Arial" pitchFamily="34" charset="0"/>
                          <a:cs typeface="Arial" pitchFamily="34" charset="0"/>
                        </a:rPr>
                        <a:t> McCarty</a:t>
                      </a:r>
                      <a:endParaRPr lang="en-CA" sz="1600" dirty="0">
                        <a:latin typeface="Arial" pitchFamily="34" charset="0"/>
                        <a:cs typeface="Arial" pitchFamily="34" charset="0"/>
                      </a:endParaRPr>
                    </a:p>
                  </a:txBody>
                  <a:tcPr/>
                </a:tc>
                <a:tc>
                  <a:txBody>
                    <a:bodyPr/>
                    <a:lstStyle/>
                    <a:p>
                      <a:r>
                        <a:rPr lang="en-US" sz="1400" dirty="0" smtClean="0">
                          <a:latin typeface="Arial" pitchFamily="34" charset="0"/>
                          <a:cs typeface="Arial" pitchFamily="34" charset="0"/>
                        </a:rPr>
                        <a:t>Counsel, Office of the Children’s Lawyer</a:t>
                      </a:r>
                      <a:endParaRPr lang="en-CA" sz="14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Child Legal Representation</a:t>
                      </a:r>
                    </a:p>
                  </a:txBody>
                  <a:tcPr/>
                </a:tc>
              </a:tr>
              <a:tr h="885042">
                <a:tc>
                  <a:txBody>
                    <a:bodyPr/>
                    <a:lstStyle/>
                    <a:p>
                      <a:r>
                        <a:rPr lang="en-US" sz="1600" dirty="0" smtClean="0">
                          <a:latin typeface="Arial" pitchFamily="34" charset="0"/>
                          <a:cs typeface="Arial" pitchFamily="34" charset="0"/>
                        </a:rPr>
                        <a:t>Mira </a:t>
                      </a:r>
                      <a:r>
                        <a:rPr lang="en-US" sz="1600" dirty="0" err="1" smtClean="0">
                          <a:latin typeface="Arial" pitchFamily="34" charset="0"/>
                          <a:cs typeface="Arial" pitchFamily="34" charset="0"/>
                        </a:rPr>
                        <a:t>Pilch</a:t>
                      </a:r>
                      <a:endParaRPr lang="en-CA" sz="1600" dirty="0">
                        <a:latin typeface="Arial" pitchFamily="34" charset="0"/>
                        <a:cs typeface="Arial" pitchFamily="34" charset="0"/>
                      </a:endParaRPr>
                    </a:p>
                  </a:txBody>
                  <a:tcPr/>
                </a:tc>
                <a:tc>
                  <a:txBody>
                    <a:bodyPr/>
                    <a:lstStyle/>
                    <a:p>
                      <a:r>
                        <a:rPr lang="en-US" sz="1400" dirty="0" smtClean="0">
                          <a:latin typeface="Arial" pitchFamily="34" charset="0"/>
                          <a:cs typeface="Arial" pitchFamily="34" charset="0"/>
                        </a:rPr>
                        <a:t>Senior Counsel/Manager, Legal Services at Children's Aid Society of Toronto </a:t>
                      </a:r>
                      <a:endParaRPr lang="en-CA" sz="14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Agency</a:t>
                      </a:r>
                      <a:r>
                        <a:rPr lang="en-US" sz="1600" baseline="0" dirty="0" smtClean="0">
                          <a:latin typeface="Arial" pitchFamily="34" charset="0"/>
                          <a:cs typeface="Arial" pitchFamily="34" charset="0"/>
                        </a:rPr>
                        <a:t> Legal Representation</a:t>
                      </a:r>
                      <a:endParaRPr lang="en-US" sz="1600" dirty="0" smtClean="0">
                        <a:latin typeface="Arial" pitchFamily="34" charset="0"/>
                        <a:cs typeface="Arial"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Question #1</a:t>
            </a:r>
            <a:endParaRPr lang="en-CA" dirty="0"/>
          </a:p>
        </p:txBody>
      </p:sp>
      <p:sp>
        <p:nvSpPr>
          <p:cNvPr id="3" name="Content Placeholder 2"/>
          <p:cNvSpPr>
            <a:spLocks noGrp="1"/>
          </p:cNvSpPr>
          <p:nvPr>
            <p:ph idx="1"/>
          </p:nvPr>
        </p:nvSpPr>
        <p:spPr>
          <a:prstGeom prst="rect">
            <a:avLst/>
          </a:prstGeom>
        </p:spPr>
        <p:txBody>
          <a:bodyPr/>
          <a:lstStyle/>
          <a:p>
            <a:pPr lvl="0"/>
            <a:r>
              <a:rPr lang="en-CA" dirty="0"/>
              <a:t>What about openness is new under Bill 179? </a:t>
            </a:r>
          </a:p>
          <a:p>
            <a:pPr marL="0" lvl="0" indent="0">
              <a:buNone/>
            </a:pPr>
            <a:r>
              <a:rPr lang="en-CA" dirty="0"/>
              <a:t> </a:t>
            </a:r>
          </a:p>
          <a:p>
            <a:pPr lvl="0"/>
            <a:r>
              <a:rPr lang="en-CA" dirty="0"/>
              <a:t>What legal challenges are there with the new provisions for openness?</a:t>
            </a:r>
          </a:p>
          <a:p>
            <a:pPr marL="0" indent="0">
              <a:buNone/>
            </a:pPr>
            <a:r>
              <a:rPr lang="en-CA" dirty="0"/>
              <a:t> </a:t>
            </a:r>
          </a:p>
          <a:p>
            <a:r>
              <a:rPr lang="en-CA" dirty="0"/>
              <a:t>Can you talk to us about the continuum of openness and the different forms that openness can take?</a:t>
            </a:r>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32</a:t>
            </a:fld>
            <a:endParaRPr lang="en-US"/>
          </a:p>
        </p:txBody>
      </p:sp>
    </p:spTree>
    <p:extLst>
      <p:ext uri="{BB962C8B-B14F-4D97-AF65-F5344CB8AC3E}">
        <p14:creationId xmlns:p14="http://schemas.microsoft.com/office/powerpoint/2010/main" val="38756123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Question #2</a:t>
            </a:r>
            <a:endParaRPr lang="en-CA" dirty="0"/>
          </a:p>
        </p:txBody>
      </p:sp>
      <p:sp>
        <p:nvSpPr>
          <p:cNvPr id="3" name="Content Placeholder 2"/>
          <p:cNvSpPr>
            <a:spLocks noGrp="1"/>
          </p:cNvSpPr>
          <p:nvPr>
            <p:ph idx="1"/>
          </p:nvPr>
        </p:nvSpPr>
        <p:spPr>
          <a:prstGeom prst="rect">
            <a:avLst/>
          </a:prstGeom>
        </p:spPr>
        <p:txBody>
          <a:bodyPr/>
          <a:lstStyle/>
          <a:p>
            <a:pPr marL="0" indent="0">
              <a:buNone/>
            </a:pPr>
            <a:r>
              <a:rPr lang="en-CA" dirty="0"/>
              <a:t>What are the benefits of openness: </a:t>
            </a:r>
            <a:endParaRPr lang="en-CA" dirty="0" smtClean="0"/>
          </a:p>
          <a:p>
            <a:r>
              <a:rPr lang="en-CA" dirty="0" smtClean="0"/>
              <a:t>For </a:t>
            </a:r>
            <a:r>
              <a:rPr lang="en-CA" dirty="0"/>
              <a:t>the child? </a:t>
            </a:r>
            <a:endParaRPr lang="en-CA" dirty="0" smtClean="0"/>
          </a:p>
          <a:p>
            <a:r>
              <a:rPr lang="en-CA" dirty="0" smtClean="0"/>
              <a:t>For </a:t>
            </a:r>
            <a:r>
              <a:rPr lang="en-CA" dirty="0"/>
              <a:t>the birth family? </a:t>
            </a:r>
            <a:endParaRPr lang="en-CA" dirty="0" smtClean="0"/>
          </a:p>
          <a:p>
            <a:r>
              <a:rPr lang="en-CA" dirty="0" smtClean="0"/>
              <a:t>For </a:t>
            </a:r>
            <a:r>
              <a:rPr lang="en-CA" dirty="0"/>
              <a:t>the adoptive parent?</a:t>
            </a:r>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33</a:t>
            </a:fld>
            <a:endParaRPr lang="en-US"/>
          </a:p>
        </p:txBody>
      </p:sp>
    </p:spTree>
    <p:extLst>
      <p:ext uri="{BB962C8B-B14F-4D97-AF65-F5344CB8AC3E}">
        <p14:creationId xmlns:p14="http://schemas.microsoft.com/office/powerpoint/2010/main" val="8086331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Question #3</a:t>
            </a:r>
            <a:endParaRPr lang="en-CA" dirty="0"/>
          </a:p>
        </p:txBody>
      </p:sp>
      <p:sp>
        <p:nvSpPr>
          <p:cNvPr id="3" name="Content Placeholder 2"/>
          <p:cNvSpPr>
            <a:spLocks noGrp="1"/>
          </p:cNvSpPr>
          <p:nvPr>
            <p:ph idx="1"/>
          </p:nvPr>
        </p:nvSpPr>
        <p:spPr>
          <a:prstGeom prst="rect">
            <a:avLst/>
          </a:prstGeom>
        </p:spPr>
        <p:txBody>
          <a:bodyPr/>
          <a:lstStyle/>
          <a:p>
            <a:pPr lvl="0"/>
            <a:r>
              <a:rPr lang="en-CA" dirty="0"/>
              <a:t>Given the different types of openness in adoption, what are some examples of circumstances in which the different types of openness would work best? </a:t>
            </a:r>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34</a:t>
            </a:fld>
            <a:endParaRPr lang="en-US"/>
          </a:p>
        </p:txBody>
      </p:sp>
    </p:spTree>
    <p:extLst>
      <p:ext uri="{BB962C8B-B14F-4D97-AF65-F5344CB8AC3E}">
        <p14:creationId xmlns:p14="http://schemas.microsoft.com/office/powerpoint/2010/main" val="216733480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CA"/>
          </a:p>
        </p:txBody>
      </p:sp>
      <p:sp>
        <p:nvSpPr>
          <p:cNvPr id="3" name="Content Placeholder 2"/>
          <p:cNvSpPr>
            <a:spLocks noGrp="1"/>
          </p:cNvSpPr>
          <p:nvPr>
            <p:ph idx="1"/>
          </p:nvPr>
        </p:nvSpPr>
        <p:spPr>
          <a:prstGeom prst="rect">
            <a:avLst/>
          </a:prstGeom>
        </p:spPr>
        <p:txBody>
          <a:bodyPr/>
          <a:lstStyle/>
          <a:p>
            <a:pPr marL="0" indent="0" algn="ctr">
              <a:buNone/>
            </a:pPr>
            <a:r>
              <a:rPr lang="en-CA" sz="3600" dirty="0" smtClean="0"/>
              <a:t>Question from the audience</a:t>
            </a:r>
          </a:p>
          <a:p>
            <a:pPr marL="0" indent="0" algn="ctr">
              <a:buNone/>
            </a:pPr>
            <a:r>
              <a:rPr lang="en-CA" sz="3600" dirty="0" smtClean="0"/>
              <a:t>#4</a:t>
            </a:r>
            <a:endParaRPr lang="en-CA" sz="3600"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35</a:t>
            </a:fld>
            <a:endParaRPr lang="en-US"/>
          </a:p>
        </p:txBody>
      </p:sp>
    </p:spTree>
    <p:extLst>
      <p:ext uri="{BB962C8B-B14F-4D97-AF65-F5344CB8AC3E}">
        <p14:creationId xmlns:p14="http://schemas.microsoft.com/office/powerpoint/2010/main" val="2479434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Question #5</a:t>
            </a:r>
            <a:endParaRPr lang="en-CA" dirty="0"/>
          </a:p>
        </p:txBody>
      </p:sp>
      <p:sp>
        <p:nvSpPr>
          <p:cNvPr id="3" name="Content Placeholder 2"/>
          <p:cNvSpPr>
            <a:spLocks noGrp="1"/>
          </p:cNvSpPr>
          <p:nvPr>
            <p:ph idx="1"/>
          </p:nvPr>
        </p:nvSpPr>
        <p:spPr>
          <a:prstGeom prst="rect">
            <a:avLst/>
          </a:prstGeom>
        </p:spPr>
        <p:txBody>
          <a:bodyPr/>
          <a:lstStyle/>
          <a:p>
            <a:pPr lvl="0"/>
            <a:r>
              <a:rPr lang="en-CA" dirty="0"/>
              <a:t>In light of the definitions of the terms meaningful and beneficial previously shared, how have you been interpreting these definitions in cases you’ve dealt with?</a:t>
            </a:r>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36</a:t>
            </a:fld>
            <a:endParaRPr lang="en-US"/>
          </a:p>
        </p:txBody>
      </p:sp>
    </p:spTree>
    <p:extLst>
      <p:ext uri="{BB962C8B-B14F-4D97-AF65-F5344CB8AC3E}">
        <p14:creationId xmlns:p14="http://schemas.microsoft.com/office/powerpoint/2010/main" val="280022708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Question #6</a:t>
            </a:r>
            <a:endParaRPr lang="en-CA" dirty="0"/>
          </a:p>
        </p:txBody>
      </p:sp>
      <p:sp>
        <p:nvSpPr>
          <p:cNvPr id="3" name="Content Placeholder 2"/>
          <p:cNvSpPr>
            <a:spLocks noGrp="1"/>
          </p:cNvSpPr>
          <p:nvPr>
            <p:ph idx="1"/>
          </p:nvPr>
        </p:nvSpPr>
        <p:spPr>
          <a:prstGeom prst="rect">
            <a:avLst/>
          </a:prstGeom>
        </p:spPr>
        <p:txBody>
          <a:bodyPr/>
          <a:lstStyle/>
          <a:p>
            <a:r>
              <a:rPr lang="en-CA" dirty="0"/>
              <a:t>How can adoptive parents be prepared and supported to handle situations where a child or members of a birth family use social media to contact each other, when this type of contact is not specified in an existing openness arrangement?</a:t>
            </a:r>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37</a:t>
            </a:fld>
            <a:endParaRPr lang="en-US"/>
          </a:p>
        </p:txBody>
      </p:sp>
    </p:spTree>
    <p:extLst>
      <p:ext uri="{BB962C8B-B14F-4D97-AF65-F5344CB8AC3E}">
        <p14:creationId xmlns:p14="http://schemas.microsoft.com/office/powerpoint/2010/main" val="703415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Question #7</a:t>
            </a:r>
            <a:endParaRPr lang="en-CA" dirty="0"/>
          </a:p>
        </p:txBody>
      </p:sp>
      <p:sp>
        <p:nvSpPr>
          <p:cNvPr id="3" name="Content Placeholder 2"/>
          <p:cNvSpPr>
            <a:spLocks noGrp="1"/>
          </p:cNvSpPr>
          <p:nvPr>
            <p:ph idx="1"/>
          </p:nvPr>
        </p:nvSpPr>
        <p:spPr>
          <a:prstGeom prst="rect">
            <a:avLst/>
          </a:prstGeom>
        </p:spPr>
        <p:txBody>
          <a:bodyPr/>
          <a:lstStyle/>
          <a:p>
            <a:pPr lvl="0"/>
            <a:r>
              <a:rPr lang="en-CA" dirty="0"/>
              <a:t>When does the discussion about openness begin?</a:t>
            </a:r>
          </a:p>
          <a:p>
            <a:endParaRPr lang="en-CA" dirty="0"/>
          </a:p>
          <a:p>
            <a:pPr lvl="0"/>
            <a:r>
              <a:rPr lang="en-CA" dirty="0"/>
              <a:t>When and how to involve the </a:t>
            </a:r>
            <a:r>
              <a:rPr lang="en-CA" dirty="0" smtClean="0"/>
              <a:t>Office of the Children’s Lawyer?</a:t>
            </a:r>
            <a:endParaRPr lang="en-CA" dirty="0"/>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38</a:t>
            </a:fld>
            <a:endParaRPr lang="en-US"/>
          </a:p>
        </p:txBody>
      </p:sp>
    </p:spTree>
    <p:extLst>
      <p:ext uri="{BB962C8B-B14F-4D97-AF65-F5344CB8AC3E}">
        <p14:creationId xmlns:p14="http://schemas.microsoft.com/office/powerpoint/2010/main" val="29113652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Question #8</a:t>
            </a:r>
            <a:endParaRPr lang="en-CA" dirty="0"/>
          </a:p>
        </p:txBody>
      </p:sp>
      <p:sp>
        <p:nvSpPr>
          <p:cNvPr id="3" name="Content Placeholder 2"/>
          <p:cNvSpPr>
            <a:spLocks noGrp="1"/>
          </p:cNvSpPr>
          <p:nvPr>
            <p:ph idx="1"/>
          </p:nvPr>
        </p:nvSpPr>
        <p:spPr>
          <a:prstGeom prst="rect">
            <a:avLst/>
          </a:prstGeom>
        </p:spPr>
        <p:txBody>
          <a:bodyPr/>
          <a:lstStyle/>
          <a:p>
            <a:pPr lvl="0"/>
            <a:r>
              <a:rPr lang="en-CA" dirty="0" smtClean="0"/>
              <a:t>What </a:t>
            </a:r>
            <a:r>
              <a:rPr lang="en-CA" dirty="0"/>
              <a:t>are the roles of the adoption worker, the adoptive and the foster parent in talking to the child about openness pre- and post-adoption?</a:t>
            </a:r>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39</a:t>
            </a:fld>
            <a:endParaRPr lang="en-US"/>
          </a:p>
        </p:txBody>
      </p:sp>
    </p:spTree>
    <p:extLst>
      <p:ext uri="{BB962C8B-B14F-4D97-AF65-F5344CB8AC3E}">
        <p14:creationId xmlns:p14="http://schemas.microsoft.com/office/powerpoint/2010/main" val="25663258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Poll question</a:t>
            </a:r>
            <a:endParaRPr lang="en-CA" dirty="0"/>
          </a:p>
        </p:txBody>
      </p:sp>
      <p:sp>
        <p:nvSpPr>
          <p:cNvPr id="3" name="Content Placeholder 2"/>
          <p:cNvSpPr>
            <a:spLocks noGrp="1"/>
          </p:cNvSpPr>
          <p:nvPr>
            <p:ph idx="1"/>
          </p:nvPr>
        </p:nvSpPr>
        <p:spPr/>
        <p:txBody>
          <a:bodyPr/>
          <a:lstStyle/>
          <a:p>
            <a:endParaRPr lang="en-CA"/>
          </a:p>
        </p:txBody>
      </p:sp>
      <p:sp>
        <p:nvSpPr>
          <p:cNvPr id="4" name="Footer Placeholder 3"/>
          <p:cNvSpPr>
            <a:spLocks noGrp="1"/>
          </p:cNvSpPr>
          <p:nvPr>
            <p:ph type="ftr" sz="quarter" idx="11"/>
          </p:nvPr>
        </p:nvSpPr>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pPr>
              <a:defRPr/>
            </a:pPr>
            <a:fld id="{74AAD20B-E272-4934-9C74-237CB84D2899}" type="slidenum">
              <a:rPr lang="en-US" smtClean="0"/>
              <a:pPr>
                <a:defRPr/>
              </a:pPr>
              <a:t>4</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990600"/>
            <a:ext cx="8424825" cy="4994262"/>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1032817478"/>
              </p:ext>
            </p:extLst>
          </p:nvPr>
        </p:nvGraphicFramePr>
        <p:xfrm>
          <a:off x="990600" y="3764902"/>
          <a:ext cx="3157538" cy="2194560"/>
        </p:xfrm>
        <a:graphic>
          <a:graphicData uri="http://schemas.openxmlformats.org/drawingml/2006/table">
            <a:tbl>
              <a:tblPr firstRow="1" bandRow="1">
                <a:tableStyleId>{0505E3EF-67EA-436B-97B2-0124C06EBD24}</a:tableStyleId>
              </a:tblPr>
              <a:tblGrid>
                <a:gridCol w="742950"/>
                <a:gridCol w="2414588"/>
              </a:tblGrid>
              <a:tr h="224790">
                <a:tc>
                  <a:txBody>
                    <a:bodyPr/>
                    <a:lstStyle/>
                    <a:p>
                      <a:endParaRPr lang="en-CA" dirty="0"/>
                    </a:p>
                  </a:txBody>
                  <a:tcPr/>
                </a:tc>
                <a:tc>
                  <a:txBody>
                    <a:bodyPr/>
                    <a:lstStyle/>
                    <a:p>
                      <a:r>
                        <a:rPr lang="en-CA" b="0" dirty="0" smtClean="0">
                          <a:latin typeface="Arial" pitchFamily="34" charset="0"/>
                          <a:cs typeface="Arial" pitchFamily="34" charset="0"/>
                        </a:rPr>
                        <a:t>Northern zone</a:t>
                      </a:r>
                      <a:endParaRPr lang="en-CA" b="0" dirty="0">
                        <a:latin typeface="Arial" pitchFamily="34" charset="0"/>
                        <a:cs typeface="Arial" pitchFamily="34" charset="0"/>
                      </a:endParaRPr>
                    </a:p>
                  </a:txBody>
                  <a:tcPr/>
                </a:tc>
              </a:tr>
              <a:tr h="224790">
                <a:tc>
                  <a:txBody>
                    <a:bodyPr/>
                    <a:lstStyle/>
                    <a:p>
                      <a:endParaRPr lang="en-CA" dirty="0"/>
                    </a:p>
                  </a:txBody>
                  <a:tcPr/>
                </a:tc>
                <a:tc>
                  <a:txBody>
                    <a:bodyPr/>
                    <a:lstStyle/>
                    <a:p>
                      <a:r>
                        <a:rPr lang="en-CA" dirty="0" smtClean="0">
                          <a:latin typeface="Arial" pitchFamily="34" charset="0"/>
                          <a:cs typeface="Arial" pitchFamily="34" charset="0"/>
                        </a:rPr>
                        <a:t>Grand River zone</a:t>
                      </a:r>
                      <a:endParaRPr lang="en-CA" dirty="0">
                        <a:latin typeface="Arial" pitchFamily="34" charset="0"/>
                        <a:cs typeface="Arial" pitchFamily="34" charset="0"/>
                      </a:endParaRPr>
                    </a:p>
                  </a:txBody>
                  <a:tcPr/>
                </a:tc>
              </a:tr>
              <a:tr h="224790">
                <a:tc>
                  <a:txBody>
                    <a:bodyPr/>
                    <a:lstStyle/>
                    <a:p>
                      <a:endParaRPr lang="en-CA" dirty="0"/>
                    </a:p>
                  </a:txBody>
                  <a:tcPr/>
                </a:tc>
                <a:tc>
                  <a:txBody>
                    <a:bodyPr/>
                    <a:lstStyle/>
                    <a:p>
                      <a:r>
                        <a:rPr lang="en-CA" dirty="0" smtClean="0">
                          <a:latin typeface="Arial" pitchFamily="34" charset="0"/>
                          <a:cs typeface="Arial" pitchFamily="34" charset="0"/>
                        </a:rPr>
                        <a:t>Southwest zone</a:t>
                      </a:r>
                      <a:endParaRPr lang="en-CA" dirty="0">
                        <a:latin typeface="Arial" pitchFamily="34" charset="0"/>
                        <a:cs typeface="Arial" pitchFamily="34" charset="0"/>
                      </a:endParaRPr>
                    </a:p>
                  </a:txBody>
                  <a:tcPr/>
                </a:tc>
              </a:tr>
              <a:tr h="224790">
                <a:tc>
                  <a:txBody>
                    <a:bodyPr/>
                    <a:lstStyle/>
                    <a:p>
                      <a:endParaRPr lang="en-CA" dirty="0"/>
                    </a:p>
                  </a:txBody>
                  <a:tcPr/>
                </a:tc>
                <a:tc>
                  <a:txBody>
                    <a:bodyPr/>
                    <a:lstStyle/>
                    <a:p>
                      <a:r>
                        <a:rPr lang="en-CA" dirty="0" smtClean="0">
                          <a:latin typeface="Arial" pitchFamily="34" charset="0"/>
                          <a:cs typeface="Arial" pitchFamily="34" charset="0"/>
                        </a:rPr>
                        <a:t>Eastern zone</a:t>
                      </a:r>
                      <a:endParaRPr lang="en-CA" dirty="0">
                        <a:latin typeface="Arial" pitchFamily="34" charset="0"/>
                        <a:cs typeface="Arial" pitchFamily="34" charset="0"/>
                      </a:endParaRPr>
                    </a:p>
                  </a:txBody>
                  <a:tcPr/>
                </a:tc>
              </a:tr>
              <a:tr h="224790">
                <a:tc>
                  <a:txBody>
                    <a:bodyPr/>
                    <a:lstStyle/>
                    <a:p>
                      <a:endParaRPr lang="en-CA"/>
                    </a:p>
                  </a:txBody>
                  <a:tcPr/>
                </a:tc>
                <a:tc>
                  <a:txBody>
                    <a:bodyPr/>
                    <a:lstStyle/>
                    <a:p>
                      <a:r>
                        <a:rPr lang="en-CA" dirty="0" smtClean="0">
                          <a:latin typeface="Arial" pitchFamily="34" charset="0"/>
                          <a:cs typeface="Arial" pitchFamily="34" charset="0"/>
                        </a:rPr>
                        <a:t>Northeastern zone</a:t>
                      </a:r>
                      <a:endParaRPr lang="en-CA" dirty="0">
                        <a:latin typeface="Arial" pitchFamily="34" charset="0"/>
                        <a:cs typeface="Arial" pitchFamily="34" charset="0"/>
                      </a:endParaRPr>
                    </a:p>
                  </a:txBody>
                  <a:tcPr/>
                </a:tc>
              </a:tr>
              <a:tr h="224790">
                <a:tc>
                  <a:txBody>
                    <a:bodyPr/>
                    <a:lstStyle/>
                    <a:p>
                      <a:endParaRPr lang="en-CA"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latin typeface="Arial" pitchFamily="34" charset="0"/>
                          <a:cs typeface="Arial" pitchFamily="34" charset="0"/>
                        </a:rPr>
                        <a:t>Central zone </a:t>
                      </a:r>
                    </a:p>
                  </a:txBody>
                  <a:tcPr/>
                </a:tc>
              </a:tr>
            </a:tbl>
          </a:graphicData>
        </a:graphic>
      </p:graphicFrame>
      <p:grpSp>
        <p:nvGrpSpPr>
          <p:cNvPr id="17" name="Group 16"/>
          <p:cNvGrpSpPr/>
          <p:nvPr/>
        </p:nvGrpSpPr>
        <p:grpSpPr>
          <a:xfrm>
            <a:off x="793044" y="3717206"/>
            <a:ext cx="922866" cy="2286000"/>
            <a:chOff x="1518356" y="1371600"/>
            <a:chExt cx="922866" cy="2286000"/>
          </a:xfrm>
        </p:grpSpPr>
        <p:sp>
          <p:nvSpPr>
            <p:cNvPr id="11" name="Rounded Rectangle 10"/>
            <p:cNvSpPr/>
            <p:nvPr/>
          </p:nvSpPr>
          <p:spPr>
            <a:xfrm>
              <a:off x="1524000" y="1371600"/>
              <a:ext cx="914400" cy="38100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CA"/>
            </a:p>
          </p:txBody>
        </p:sp>
        <p:sp>
          <p:nvSpPr>
            <p:cNvPr id="12" name="Rounded Rectangle 11"/>
            <p:cNvSpPr/>
            <p:nvPr/>
          </p:nvSpPr>
          <p:spPr>
            <a:xfrm>
              <a:off x="1524000" y="1752600"/>
              <a:ext cx="914400" cy="3810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CA"/>
            </a:p>
          </p:txBody>
        </p:sp>
        <p:sp>
          <p:nvSpPr>
            <p:cNvPr id="13" name="Rounded Rectangle 12"/>
            <p:cNvSpPr/>
            <p:nvPr/>
          </p:nvSpPr>
          <p:spPr>
            <a:xfrm>
              <a:off x="1524000" y="2133600"/>
              <a:ext cx="914400" cy="381000"/>
            </a:xfrm>
            <a:prstGeom prst="roundRect">
              <a:avLst/>
            </a:prstGeom>
            <a:solidFill>
              <a:srgbClr val="FFFF00"/>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CA"/>
            </a:p>
          </p:txBody>
        </p:sp>
        <p:sp>
          <p:nvSpPr>
            <p:cNvPr id="14" name="Rounded Rectangle 13"/>
            <p:cNvSpPr/>
            <p:nvPr/>
          </p:nvSpPr>
          <p:spPr>
            <a:xfrm>
              <a:off x="1526822" y="2514600"/>
              <a:ext cx="914400" cy="381000"/>
            </a:xfrm>
            <a:prstGeom prst="roundRect">
              <a:avLst/>
            </a:prstGeom>
            <a:solidFill>
              <a:srgbClr val="FF33CC"/>
            </a:solidFill>
          </p:spPr>
          <p:style>
            <a:lnRef idx="0">
              <a:schemeClr val="accent2"/>
            </a:lnRef>
            <a:fillRef idx="3">
              <a:schemeClr val="accent2"/>
            </a:fillRef>
            <a:effectRef idx="3">
              <a:schemeClr val="accent2"/>
            </a:effectRef>
            <a:fontRef idx="minor">
              <a:schemeClr val="lt1"/>
            </a:fontRef>
          </p:style>
          <p:txBody>
            <a:bodyPr rtlCol="0" anchor="ctr"/>
            <a:lstStyle/>
            <a:p>
              <a:pPr algn="ctr"/>
              <a:endParaRPr lang="en-CA"/>
            </a:p>
          </p:txBody>
        </p:sp>
        <p:sp>
          <p:nvSpPr>
            <p:cNvPr id="15" name="Rounded Rectangle 14"/>
            <p:cNvSpPr/>
            <p:nvPr/>
          </p:nvSpPr>
          <p:spPr>
            <a:xfrm>
              <a:off x="1518356" y="2895600"/>
              <a:ext cx="914400" cy="381000"/>
            </a:xfrm>
            <a:prstGeom prst="roundRect">
              <a:avLst/>
            </a:prstGeom>
            <a:solidFill>
              <a:srgbClr val="00EA6A"/>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CA"/>
            </a:p>
          </p:txBody>
        </p:sp>
        <p:sp>
          <p:nvSpPr>
            <p:cNvPr id="16" name="Rounded Rectangle 15"/>
            <p:cNvSpPr/>
            <p:nvPr/>
          </p:nvSpPr>
          <p:spPr>
            <a:xfrm>
              <a:off x="1518356" y="3276600"/>
              <a:ext cx="914400" cy="381000"/>
            </a:xfrm>
            <a:prstGeom prst="roundRect">
              <a:avLst/>
            </a:prstGeom>
            <a:solidFill>
              <a:srgbClr val="7030A0"/>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CA"/>
            </a:p>
          </p:txBody>
        </p:sp>
      </p:grpSp>
    </p:spTree>
    <p:extLst>
      <p:ext uri="{BB962C8B-B14F-4D97-AF65-F5344CB8AC3E}">
        <p14:creationId xmlns:p14="http://schemas.microsoft.com/office/powerpoint/2010/main" val="23501930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CA"/>
          </a:p>
        </p:txBody>
      </p:sp>
      <p:sp>
        <p:nvSpPr>
          <p:cNvPr id="3" name="Content Placeholder 2"/>
          <p:cNvSpPr>
            <a:spLocks noGrp="1"/>
          </p:cNvSpPr>
          <p:nvPr>
            <p:ph idx="1"/>
          </p:nvPr>
        </p:nvSpPr>
        <p:spPr>
          <a:prstGeom prst="rect">
            <a:avLst/>
          </a:prstGeom>
        </p:spPr>
        <p:txBody>
          <a:bodyPr/>
          <a:lstStyle/>
          <a:p>
            <a:pPr marL="0" indent="0" algn="ctr">
              <a:buNone/>
            </a:pPr>
            <a:r>
              <a:rPr lang="en-CA" sz="3600" dirty="0" smtClean="0"/>
              <a:t>Question from the audience</a:t>
            </a:r>
          </a:p>
          <a:p>
            <a:pPr marL="0" indent="0" algn="ctr">
              <a:buNone/>
            </a:pPr>
            <a:r>
              <a:rPr lang="en-CA" sz="3600" dirty="0" smtClean="0"/>
              <a:t>#9</a:t>
            </a:r>
            <a:endParaRPr lang="en-CA" sz="3600"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40</a:t>
            </a:fld>
            <a:endParaRPr lang="en-US"/>
          </a:p>
        </p:txBody>
      </p:sp>
    </p:spTree>
    <p:extLst>
      <p:ext uri="{BB962C8B-B14F-4D97-AF65-F5344CB8AC3E}">
        <p14:creationId xmlns:p14="http://schemas.microsoft.com/office/powerpoint/2010/main" val="28827950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Question #10</a:t>
            </a:r>
            <a:endParaRPr lang="en-CA" dirty="0"/>
          </a:p>
        </p:txBody>
      </p:sp>
      <p:sp>
        <p:nvSpPr>
          <p:cNvPr id="3" name="Content Placeholder 2"/>
          <p:cNvSpPr>
            <a:spLocks noGrp="1"/>
          </p:cNvSpPr>
          <p:nvPr>
            <p:ph idx="1"/>
          </p:nvPr>
        </p:nvSpPr>
        <p:spPr>
          <a:prstGeom prst="rect">
            <a:avLst/>
          </a:prstGeom>
        </p:spPr>
        <p:txBody>
          <a:bodyPr/>
          <a:lstStyle/>
          <a:p>
            <a:pPr lvl="0"/>
            <a:r>
              <a:rPr lang="en-CA" dirty="0"/>
              <a:t>Reflecting on your past experiences where differences in opinion were evident (clinical practice vs. legal), how were these situations resolved?</a:t>
            </a:r>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41</a:t>
            </a:fld>
            <a:endParaRPr lang="en-US"/>
          </a:p>
        </p:txBody>
      </p:sp>
    </p:spTree>
    <p:extLst>
      <p:ext uri="{BB962C8B-B14F-4D97-AF65-F5344CB8AC3E}">
        <p14:creationId xmlns:p14="http://schemas.microsoft.com/office/powerpoint/2010/main" val="6451520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CA"/>
          </a:p>
        </p:txBody>
      </p:sp>
      <p:sp>
        <p:nvSpPr>
          <p:cNvPr id="3" name="Content Placeholder 2"/>
          <p:cNvSpPr>
            <a:spLocks noGrp="1"/>
          </p:cNvSpPr>
          <p:nvPr>
            <p:ph idx="1"/>
          </p:nvPr>
        </p:nvSpPr>
        <p:spPr>
          <a:prstGeom prst="rect">
            <a:avLst/>
          </a:prstGeom>
        </p:spPr>
        <p:txBody>
          <a:bodyPr/>
          <a:lstStyle/>
          <a:p>
            <a:pPr marL="0" indent="0" algn="ctr">
              <a:buNone/>
            </a:pPr>
            <a:r>
              <a:rPr lang="en-CA" sz="3600" dirty="0" smtClean="0"/>
              <a:t>Questions from the audience</a:t>
            </a:r>
          </a:p>
          <a:p>
            <a:pPr marL="0" indent="0" algn="ctr">
              <a:buNone/>
            </a:pPr>
            <a:r>
              <a:rPr lang="en-CA" sz="3600" dirty="0" smtClean="0"/>
              <a:t>(as time permits)</a:t>
            </a:r>
            <a:endParaRPr lang="en-CA" sz="3600"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42</a:t>
            </a:fld>
            <a:endParaRPr lang="en-US"/>
          </a:p>
        </p:txBody>
      </p:sp>
    </p:spTree>
    <p:extLst>
      <p:ext uri="{BB962C8B-B14F-4D97-AF65-F5344CB8AC3E}">
        <p14:creationId xmlns:p14="http://schemas.microsoft.com/office/powerpoint/2010/main" val="147664990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pPr lvl="0"/>
            <a:r>
              <a:rPr lang="en-CA" smtClean="0"/>
              <a:t>Continued Learning in Adoption Openness</a:t>
            </a:r>
            <a:br>
              <a:rPr lang="en-CA" smtClean="0"/>
            </a:br>
            <a:endParaRPr lang="en-CA" dirty="0"/>
          </a:p>
        </p:txBody>
      </p:sp>
      <p:sp>
        <p:nvSpPr>
          <p:cNvPr id="3" name="Content Placeholder 2"/>
          <p:cNvSpPr>
            <a:spLocks noGrp="1"/>
          </p:cNvSpPr>
          <p:nvPr>
            <p:ph idx="1"/>
          </p:nvPr>
        </p:nvSpPr>
        <p:spPr>
          <a:prstGeom prst="rect">
            <a:avLst/>
          </a:prstGeom>
        </p:spPr>
        <p:txBody>
          <a:bodyPr/>
          <a:lstStyle/>
          <a:p>
            <a:pPr marL="0" lvl="2" indent="0">
              <a:buNone/>
            </a:pPr>
            <a:r>
              <a:rPr lang="fr-CA" sz="2400" dirty="0" smtClean="0"/>
              <a:t>Check out these resources</a:t>
            </a:r>
            <a:r>
              <a:rPr lang="fr-CA" sz="2400" dirty="0"/>
              <a:t> </a:t>
            </a:r>
            <a:r>
              <a:rPr lang="fr-CA" sz="2400" dirty="0" smtClean="0"/>
              <a:t>on the  </a:t>
            </a:r>
            <a:r>
              <a:rPr lang="fr-CA" sz="2400" dirty="0"/>
              <a:t>OACAS </a:t>
            </a:r>
            <a:r>
              <a:rPr lang="fr-CA" sz="2400" dirty="0" smtClean="0"/>
              <a:t>website: </a:t>
            </a:r>
            <a:r>
              <a:rPr lang="en-CA" sz="2400" u="sng" dirty="0" smtClean="0">
                <a:hlinkClick r:id="rId3"/>
              </a:rPr>
              <a:t>www.oacas.org/adoptionopenness</a:t>
            </a:r>
            <a:r>
              <a:rPr lang="en-CA" sz="2400" u="sng" dirty="0" smtClean="0"/>
              <a:t> </a:t>
            </a:r>
            <a:endParaRPr lang="fr-CA" sz="2400" dirty="0" smtClean="0"/>
          </a:p>
          <a:p>
            <a:pPr marL="0" lvl="2" indent="0">
              <a:buNone/>
            </a:pPr>
            <a:endParaRPr lang="en-CA" sz="1600" dirty="0"/>
          </a:p>
          <a:p>
            <a:r>
              <a:rPr lang="en-CA" sz="2400" dirty="0"/>
              <a:t>Practice note: Openness Provisions in the CFSA </a:t>
            </a:r>
            <a:r>
              <a:rPr lang="en-CA" sz="2400" dirty="0" smtClean="0"/>
              <a:t>(available now in English and French)</a:t>
            </a:r>
            <a:endParaRPr lang="en-CA" sz="2400" dirty="0"/>
          </a:p>
          <a:p>
            <a:pPr lvl="0"/>
            <a:r>
              <a:rPr lang="en-CA" sz="2400" dirty="0" smtClean="0"/>
              <a:t>Recording of today’s webinar and panel discussion (will be available by Tuesday, March 26</a:t>
            </a:r>
            <a:r>
              <a:rPr lang="en-CA" sz="2400" baseline="30000" dirty="0" smtClean="0"/>
              <a:t>th</a:t>
            </a:r>
            <a:r>
              <a:rPr lang="en-CA" sz="2400" dirty="0" smtClean="0"/>
              <a:t>)</a:t>
            </a:r>
          </a:p>
          <a:p>
            <a:pPr lvl="0"/>
            <a:r>
              <a:rPr lang="en-CA" sz="2400" dirty="0"/>
              <a:t>Webinar User Guide and considerations for organizing your own local panel of experts  (coming soon)</a:t>
            </a:r>
          </a:p>
          <a:p>
            <a:r>
              <a:rPr lang="en-CA" sz="2400" dirty="0" smtClean="0"/>
              <a:t>Frequently Asked Questions (coming soon)</a:t>
            </a:r>
            <a:endParaRPr lang="en-CA" sz="2400" dirty="0"/>
          </a:p>
          <a:p>
            <a:r>
              <a:rPr lang="en-CA" sz="2400" dirty="0" smtClean="0"/>
              <a:t>Practice </a:t>
            </a:r>
            <a:r>
              <a:rPr lang="en-CA" sz="2400" dirty="0"/>
              <a:t>note: Access vs. Openness (coming soon)</a:t>
            </a:r>
          </a:p>
          <a:p>
            <a:pPr marL="457200" lvl="2" indent="-457200"/>
            <a:endParaRPr lang="fr-CA" sz="2400" dirty="0" smtClean="0"/>
          </a:p>
          <a:p>
            <a:pPr marL="457200" lvl="2" indent="-457200"/>
            <a:endParaRPr lang="fr-CA" sz="2400" dirty="0"/>
          </a:p>
          <a:p>
            <a:pPr marL="0" indent="0">
              <a:buNone/>
            </a:pPr>
            <a:endParaRPr lang="en-CA" sz="2400"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43</a:t>
            </a:fld>
            <a:endParaRPr lang="en-US" dirty="0"/>
          </a:p>
        </p:txBody>
      </p:sp>
    </p:spTree>
    <p:extLst>
      <p:ext uri="{BB962C8B-B14F-4D97-AF65-F5344CB8AC3E}">
        <p14:creationId xmlns:p14="http://schemas.microsoft.com/office/powerpoint/2010/main" val="41569346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Continued Learning in Adoption Openness</a:t>
            </a:r>
            <a:endParaRPr lang="en-CA" dirty="0"/>
          </a:p>
        </p:txBody>
      </p:sp>
      <p:sp>
        <p:nvSpPr>
          <p:cNvPr id="3" name="Content Placeholder 2"/>
          <p:cNvSpPr>
            <a:spLocks noGrp="1"/>
          </p:cNvSpPr>
          <p:nvPr>
            <p:ph idx="1"/>
          </p:nvPr>
        </p:nvSpPr>
        <p:spPr>
          <a:prstGeom prst="rect">
            <a:avLst/>
          </a:prstGeom>
        </p:spPr>
        <p:txBody>
          <a:bodyPr/>
          <a:lstStyle/>
          <a:p>
            <a:pPr lvl="0"/>
            <a:endParaRPr lang="en-CA" dirty="0" smtClean="0"/>
          </a:p>
          <a:p>
            <a:r>
              <a:rPr lang="en-CA" dirty="0" smtClean="0"/>
              <a:t>The following OACAS curricula are being updated with information about openness:</a:t>
            </a:r>
          </a:p>
          <a:p>
            <a:pPr marL="857250" lvl="1" indent="-457200">
              <a:buFont typeface="+mj-lt"/>
              <a:buAutoNum type="alphaLcParenR"/>
            </a:pPr>
            <a:r>
              <a:rPr lang="en-CA" dirty="0" smtClean="0"/>
              <a:t>Child Welfare Professional Series Course 6: </a:t>
            </a:r>
          </a:p>
          <a:p>
            <a:pPr marL="400050" lvl="1" indent="0">
              <a:buNone/>
              <a:tabLst>
                <a:tab pos="892175" algn="l"/>
              </a:tabLst>
            </a:pPr>
            <a:r>
              <a:rPr lang="en-CA" dirty="0"/>
              <a:t>	</a:t>
            </a:r>
            <a:r>
              <a:rPr lang="en-CA" dirty="0" smtClean="0"/>
              <a:t>Permanency and Continuity of Care</a:t>
            </a:r>
          </a:p>
          <a:p>
            <a:pPr marL="857250" lvl="1" indent="-457200">
              <a:buFont typeface="+mj-lt"/>
              <a:buAutoNum type="alphaLcParenR"/>
            </a:pPr>
            <a:r>
              <a:rPr lang="en-CA" dirty="0" smtClean="0"/>
              <a:t>Adoption Practice: Facilitating Lifetime Connections</a:t>
            </a:r>
          </a:p>
          <a:p>
            <a:pPr marL="857250" lvl="1" indent="-457200">
              <a:buFont typeface="+mj-lt"/>
              <a:buAutoNum type="alphaLcParenR"/>
            </a:pPr>
            <a:r>
              <a:rPr lang="en-CA" dirty="0" smtClean="0"/>
              <a:t>Children’s Services Worker: Facilitating Permanent Connections for Children and Youth</a:t>
            </a:r>
          </a:p>
          <a:p>
            <a:endParaRPr lang="en-CA" sz="3200"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44</a:t>
            </a:fld>
            <a:endParaRPr lang="en-US"/>
          </a:p>
        </p:txBody>
      </p:sp>
    </p:spTree>
    <p:extLst>
      <p:ext uri="{BB962C8B-B14F-4D97-AF65-F5344CB8AC3E}">
        <p14:creationId xmlns:p14="http://schemas.microsoft.com/office/powerpoint/2010/main" val="10229563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CA" smtClean="0"/>
              <a:t>Final Remarks</a:t>
            </a:r>
            <a:endParaRPr lang="en-CA" dirty="0"/>
          </a:p>
        </p:txBody>
      </p:sp>
      <p:sp>
        <p:nvSpPr>
          <p:cNvPr id="3" name="Content Placeholder 2"/>
          <p:cNvSpPr>
            <a:spLocks noGrp="1"/>
          </p:cNvSpPr>
          <p:nvPr>
            <p:ph idx="1"/>
          </p:nvPr>
        </p:nvSpPr>
        <p:spPr>
          <a:xfrm>
            <a:off x="762000" y="1295400"/>
            <a:ext cx="7924800" cy="4525963"/>
          </a:xfrm>
          <a:prstGeom prst="rect">
            <a:avLst/>
          </a:prstGeom>
        </p:spPr>
        <p:txBody>
          <a:bodyPr/>
          <a:lstStyle/>
          <a:p>
            <a:r>
              <a:rPr lang="en-CA" dirty="0" smtClean="0"/>
              <a:t>Thank you to the panel members/experts, and the  Openness in Adoption Curriculum Advisory Committee</a:t>
            </a:r>
          </a:p>
          <a:p>
            <a:endParaRPr lang="en-CA" dirty="0" smtClean="0"/>
          </a:p>
          <a:p>
            <a:r>
              <a:rPr lang="en-CA" dirty="0" smtClean="0"/>
              <a:t>Check </a:t>
            </a:r>
            <a:r>
              <a:rPr lang="en-CA" u="sng" dirty="0" smtClean="0">
                <a:hlinkClick r:id="rId3"/>
              </a:rPr>
              <a:t>www.oacas.org/adoptionopenness</a:t>
            </a:r>
            <a:r>
              <a:rPr lang="en-CA" dirty="0" smtClean="0"/>
              <a:t> for more information</a:t>
            </a:r>
          </a:p>
          <a:p>
            <a:r>
              <a:rPr lang="en-CA" dirty="0" smtClean="0"/>
              <a:t>Continue submitting your questions and feedback to </a:t>
            </a:r>
            <a:r>
              <a:rPr lang="en-CA" dirty="0" smtClean="0">
                <a:hlinkClick r:id="rId4"/>
              </a:rPr>
              <a:t>adoptionopenness@oacas.org</a:t>
            </a:r>
            <a:r>
              <a:rPr lang="en-CA" dirty="0" smtClean="0"/>
              <a:t> </a:t>
            </a:r>
          </a:p>
          <a:p>
            <a:r>
              <a:rPr lang="en-CA" dirty="0" smtClean="0"/>
              <a:t>Don’t forget to complete the participant evaluation form (emailed post-webinar)</a:t>
            </a:r>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45</a:t>
            </a:fld>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endParaRPr lang="en-CA"/>
          </a:p>
        </p:txBody>
      </p:sp>
      <p:sp>
        <p:nvSpPr>
          <p:cNvPr id="3" name="Content Placeholder 2"/>
          <p:cNvSpPr>
            <a:spLocks noGrp="1"/>
          </p:cNvSpPr>
          <p:nvPr>
            <p:ph idx="1"/>
          </p:nvPr>
        </p:nvSpPr>
        <p:spPr>
          <a:prstGeom prst="rect">
            <a:avLst/>
          </a:prstGeom>
        </p:spPr>
        <p:txBody>
          <a:bodyPr/>
          <a:lstStyle/>
          <a:p>
            <a:pPr algn="ctr">
              <a:buNone/>
            </a:pPr>
            <a:r>
              <a:rPr lang="en-CA" sz="4400" dirty="0" smtClean="0"/>
              <a:t>Thank You</a:t>
            </a:r>
          </a:p>
          <a:p>
            <a:pPr algn="ctr">
              <a:buNone/>
            </a:pPr>
            <a:endParaRPr lang="en-CA" sz="4400" dirty="0" smtClean="0"/>
          </a:p>
          <a:p>
            <a:pPr algn="ctr">
              <a:buNone/>
            </a:pPr>
            <a:r>
              <a:rPr lang="en-CA" sz="4400" dirty="0" err="1" smtClean="0"/>
              <a:t>Merci</a:t>
            </a:r>
            <a:endParaRPr lang="en-CA" sz="4400" dirty="0" smtClean="0"/>
          </a:p>
          <a:p>
            <a:pPr algn="ctr">
              <a:buNone/>
            </a:pPr>
            <a:endParaRPr lang="en-CA" sz="4400" dirty="0" smtClean="0"/>
          </a:p>
          <a:p>
            <a:pPr algn="ctr">
              <a:buNone/>
            </a:pPr>
            <a:r>
              <a:rPr lang="en-CA" sz="4400" dirty="0" err="1" smtClean="0"/>
              <a:t>Miigwetch</a:t>
            </a:r>
            <a:endParaRPr lang="en-CA" sz="4400"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46</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GB" dirty="0" smtClean="0"/>
              <a:t>Agenda</a:t>
            </a:r>
            <a:endParaRPr lang="en-GB" sz="1200" dirty="0" smtClean="0">
              <a:solidFill>
                <a:srgbClr val="FF0000"/>
              </a:solidFill>
            </a:endParaRPr>
          </a:p>
        </p:txBody>
      </p:sp>
      <p:sp>
        <p:nvSpPr>
          <p:cNvPr id="3" name="Content Placeholder 2"/>
          <p:cNvSpPr>
            <a:spLocks noGrp="1"/>
          </p:cNvSpPr>
          <p:nvPr>
            <p:ph idx="1"/>
          </p:nvPr>
        </p:nvSpPr>
        <p:spPr/>
        <p:txBody>
          <a:bodyPr/>
          <a:lstStyle/>
          <a:p>
            <a:endParaRPr lang="en-CA"/>
          </a:p>
        </p:txBody>
      </p:sp>
      <p:sp>
        <p:nvSpPr>
          <p:cNvPr id="5" name="Footer Placeholder 4"/>
          <p:cNvSpPr>
            <a:spLocks noGrp="1"/>
          </p:cNvSpPr>
          <p:nvPr>
            <p:ph type="ftr" sz="quarter" idx="11"/>
          </p:nvPr>
        </p:nvSpPr>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pPr>
              <a:defRPr/>
            </a:pPr>
            <a:fld id="{74AAD20B-E272-4934-9C74-237CB84D2899}" type="slidenum">
              <a:rPr lang="en-US" smtClean="0"/>
              <a:pPr>
                <a:defRPr/>
              </a:pPr>
              <a:t>5</a:t>
            </a:fld>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946956606"/>
              </p:ext>
            </p:extLst>
          </p:nvPr>
        </p:nvGraphicFramePr>
        <p:xfrm>
          <a:off x="1219200" y="1219200"/>
          <a:ext cx="7086600" cy="3986144"/>
        </p:xfrm>
        <a:graphic>
          <a:graphicData uri="http://schemas.openxmlformats.org/drawingml/2006/table">
            <a:tbl>
              <a:tblPr firstRow="1" bandRow="1">
                <a:tableStyleId>{1FECB4D8-DB02-4DC6-A0A2-4F2EBAE1DC90}</a:tableStyleId>
              </a:tblPr>
              <a:tblGrid>
                <a:gridCol w="3276600"/>
                <a:gridCol w="1828800"/>
                <a:gridCol w="1981200"/>
              </a:tblGrid>
              <a:tr h="0">
                <a:tc>
                  <a:txBody>
                    <a:bodyPr/>
                    <a:lstStyle/>
                    <a:p>
                      <a:endParaRPr lang="en-CA" dirty="0">
                        <a:latin typeface="Arial" pitchFamily="34" charset="0"/>
                        <a:cs typeface="Arial" pitchFamily="34" charset="0"/>
                      </a:endParaRPr>
                    </a:p>
                  </a:txBody>
                  <a:tcPr/>
                </a:tc>
                <a:tc>
                  <a:txBody>
                    <a:bodyPr/>
                    <a:lstStyle/>
                    <a:p>
                      <a:endParaRPr lang="en-CA" dirty="0">
                        <a:latin typeface="Arial" pitchFamily="34" charset="0"/>
                        <a:cs typeface="Arial" pitchFamily="34" charset="0"/>
                      </a:endParaRPr>
                    </a:p>
                  </a:txBody>
                  <a:tcPr/>
                </a:tc>
                <a:tc>
                  <a:txBody>
                    <a:bodyPr/>
                    <a:lstStyle/>
                    <a:p>
                      <a:endParaRPr lang="en-CA" dirty="0">
                        <a:latin typeface="Arial" pitchFamily="34" charset="0"/>
                        <a:cs typeface="Arial" pitchFamily="34" charset="0"/>
                      </a:endParaRPr>
                    </a:p>
                  </a:txBody>
                  <a:tcPr/>
                </a:tc>
              </a:tr>
              <a:tr h="407207">
                <a:tc>
                  <a:txBody>
                    <a:bodyPr/>
                    <a:lstStyle/>
                    <a:p>
                      <a:r>
                        <a:rPr lang="en-CA" dirty="0" smtClean="0">
                          <a:latin typeface="Arial" pitchFamily="34" charset="0"/>
                          <a:cs typeface="Arial" pitchFamily="34" charset="0"/>
                        </a:rPr>
                        <a:t>Welcome</a:t>
                      </a:r>
                      <a:r>
                        <a:rPr lang="en-CA" baseline="0" dirty="0" smtClean="0">
                          <a:latin typeface="Arial" pitchFamily="34" charset="0"/>
                          <a:cs typeface="Arial" pitchFamily="34" charset="0"/>
                        </a:rPr>
                        <a:t> and Introductions</a:t>
                      </a:r>
                      <a:endParaRPr lang="en-CA" dirty="0">
                        <a:latin typeface="Arial" pitchFamily="34" charset="0"/>
                        <a:cs typeface="Arial" pitchFamily="34" charset="0"/>
                      </a:endParaRPr>
                    </a:p>
                  </a:txBody>
                  <a:tcPr/>
                </a:tc>
                <a:tc>
                  <a:txBody>
                    <a:bodyPr/>
                    <a:lstStyle/>
                    <a:p>
                      <a:r>
                        <a:rPr lang="en-CA" dirty="0" smtClean="0">
                          <a:latin typeface="Arial" pitchFamily="34" charset="0"/>
                          <a:cs typeface="Arial" pitchFamily="34" charset="0"/>
                        </a:rPr>
                        <a:t>1:00-1:10</a:t>
                      </a:r>
                      <a:endParaRPr lang="en-CA" dirty="0">
                        <a:latin typeface="Arial" pitchFamily="34" charset="0"/>
                        <a:cs typeface="Arial" pitchFamily="34" charset="0"/>
                      </a:endParaRPr>
                    </a:p>
                  </a:txBody>
                  <a:tcPr/>
                </a:tc>
                <a:tc>
                  <a:txBody>
                    <a:bodyPr/>
                    <a:lstStyle/>
                    <a:p>
                      <a:r>
                        <a:rPr lang="en-CA" dirty="0" smtClean="0">
                          <a:latin typeface="Arial" pitchFamily="34" charset="0"/>
                          <a:cs typeface="Arial" pitchFamily="34" charset="0"/>
                        </a:rPr>
                        <a:t>Erika Steibelt</a:t>
                      </a:r>
                      <a:endParaRPr lang="en-CA" dirty="0">
                        <a:latin typeface="Arial" pitchFamily="34" charset="0"/>
                        <a:cs typeface="Arial" pitchFamily="34" charset="0"/>
                      </a:endParaRPr>
                    </a:p>
                  </a:txBody>
                  <a:tcPr/>
                </a:tc>
              </a:tr>
              <a:tr h="702850">
                <a:tc>
                  <a:txBody>
                    <a:bodyPr/>
                    <a:lstStyle/>
                    <a:p>
                      <a:r>
                        <a:rPr lang="en-CA" dirty="0" smtClean="0">
                          <a:latin typeface="Arial" pitchFamily="34" charset="0"/>
                          <a:cs typeface="Arial" pitchFamily="34" charset="0"/>
                        </a:rPr>
                        <a:t>Openness at a Glance presentation</a:t>
                      </a:r>
                      <a:endParaRPr lang="en-CA" dirty="0">
                        <a:latin typeface="Arial" pitchFamily="34" charset="0"/>
                        <a:cs typeface="Arial" pitchFamily="34" charset="0"/>
                      </a:endParaRPr>
                    </a:p>
                  </a:txBody>
                  <a:tcPr/>
                </a:tc>
                <a:tc>
                  <a:txBody>
                    <a:bodyPr/>
                    <a:lstStyle/>
                    <a:p>
                      <a:r>
                        <a:rPr lang="en-CA" dirty="0" smtClean="0">
                          <a:latin typeface="Arial" pitchFamily="34" charset="0"/>
                          <a:cs typeface="Arial" pitchFamily="34" charset="0"/>
                        </a:rPr>
                        <a:t>1:10-1:40</a:t>
                      </a:r>
                      <a:endParaRPr lang="en-CA" dirty="0">
                        <a:latin typeface="Arial" pitchFamily="34" charset="0"/>
                        <a:cs typeface="Arial" pitchFamily="34" charset="0"/>
                      </a:endParaRPr>
                    </a:p>
                  </a:txBody>
                  <a:tcPr/>
                </a:tc>
                <a:tc>
                  <a:txBody>
                    <a:bodyPr/>
                    <a:lstStyle/>
                    <a:p>
                      <a:r>
                        <a:rPr lang="en-CA" dirty="0" smtClean="0">
                          <a:latin typeface="Arial" pitchFamily="34" charset="0"/>
                          <a:cs typeface="Arial" pitchFamily="34" charset="0"/>
                        </a:rPr>
                        <a:t>Melanie Verreault</a:t>
                      </a:r>
                      <a:endParaRPr lang="en-CA" dirty="0">
                        <a:latin typeface="Arial" pitchFamily="34" charset="0"/>
                        <a:cs typeface="Arial" pitchFamily="34" charset="0"/>
                      </a:endParaRPr>
                    </a:p>
                  </a:txBody>
                  <a:tcPr/>
                </a:tc>
              </a:tr>
              <a:tr h="1004072">
                <a:tc>
                  <a:txBody>
                    <a:bodyPr/>
                    <a:lstStyle/>
                    <a:p>
                      <a:r>
                        <a:rPr lang="en-CA" dirty="0" smtClean="0">
                          <a:latin typeface="Arial" pitchFamily="34" charset="0"/>
                          <a:cs typeface="Arial" pitchFamily="34" charset="0"/>
                        </a:rPr>
                        <a:t>Understanding Implications and Sharing Practice:</a:t>
                      </a:r>
                      <a:r>
                        <a:rPr lang="en-CA" baseline="0" dirty="0" smtClean="0">
                          <a:latin typeface="Arial" pitchFamily="34" charset="0"/>
                          <a:cs typeface="Arial" pitchFamily="34" charset="0"/>
                        </a:rPr>
                        <a:t> A Panel Discussion</a:t>
                      </a:r>
                      <a:endParaRPr lang="en-CA" dirty="0">
                        <a:latin typeface="Arial" pitchFamily="34" charset="0"/>
                        <a:cs typeface="Arial" pitchFamily="34" charset="0"/>
                      </a:endParaRPr>
                    </a:p>
                  </a:txBody>
                  <a:tcPr/>
                </a:tc>
                <a:tc>
                  <a:txBody>
                    <a:bodyPr/>
                    <a:lstStyle/>
                    <a:p>
                      <a:r>
                        <a:rPr lang="en-CA" dirty="0" smtClean="0">
                          <a:latin typeface="Arial" pitchFamily="34" charset="0"/>
                          <a:cs typeface="Arial" pitchFamily="34" charset="0"/>
                        </a:rPr>
                        <a:t>1:40-3:00</a:t>
                      </a:r>
                      <a:endParaRPr lang="en-CA" dirty="0">
                        <a:latin typeface="Arial" pitchFamily="34" charset="0"/>
                        <a:cs typeface="Arial" pitchFamily="34" charset="0"/>
                      </a:endParaRPr>
                    </a:p>
                  </a:txBody>
                  <a:tcPr/>
                </a:tc>
                <a:tc>
                  <a:txBody>
                    <a:bodyPr/>
                    <a:lstStyle/>
                    <a:p>
                      <a:r>
                        <a:rPr lang="en-CA" dirty="0" smtClean="0">
                          <a:latin typeface="Arial" pitchFamily="34" charset="0"/>
                          <a:cs typeface="Arial" pitchFamily="34" charset="0"/>
                        </a:rPr>
                        <a:t>Panellists</a:t>
                      </a:r>
                      <a:r>
                        <a:rPr lang="en-CA" baseline="0" dirty="0" smtClean="0">
                          <a:latin typeface="Arial" pitchFamily="34" charset="0"/>
                          <a:cs typeface="Arial" pitchFamily="34" charset="0"/>
                        </a:rPr>
                        <a:t> (to be introduced), moderated by Aleem Punja </a:t>
                      </a:r>
                      <a:endParaRPr lang="en-CA" dirty="0">
                        <a:latin typeface="Arial" pitchFamily="34" charset="0"/>
                        <a:cs typeface="Arial" pitchFamily="34" charset="0"/>
                      </a:endParaRPr>
                    </a:p>
                  </a:txBody>
                  <a:tcPr/>
                </a:tc>
              </a:tr>
              <a:tr h="407207">
                <a:tc>
                  <a:txBody>
                    <a:bodyPr/>
                    <a:lstStyle/>
                    <a:p>
                      <a:r>
                        <a:rPr lang="en-CA" dirty="0" smtClean="0">
                          <a:latin typeface="Arial" pitchFamily="34" charset="0"/>
                          <a:cs typeface="Arial" pitchFamily="34" charset="0"/>
                        </a:rPr>
                        <a:t>Additional Q&amp;A</a:t>
                      </a:r>
                      <a:endParaRPr lang="en-CA" dirty="0">
                        <a:latin typeface="Arial" pitchFamily="34" charset="0"/>
                        <a:cs typeface="Arial" pitchFamily="34" charset="0"/>
                      </a:endParaRPr>
                    </a:p>
                  </a:txBody>
                  <a:tcPr/>
                </a:tc>
                <a:tc>
                  <a:txBody>
                    <a:bodyPr/>
                    <a:lstStyle/>
                    <a:p>
                      <a:r>
                        <a:rPr lang="en-CA" dirty="0" smtClean="0">
                          <a:latin typeface="Arial" pitchFamily="34" charset="0"/>
                          <a:cs typeface="Arial" pitchFamily="34" charset="0"/>
                        </a:rPr>
                        <a:t>3:00-3:20</a:t>
                      </a:r>
                      <a:endParaRPr lang="en-CA" dirty="0">
                        <a:latin typeface="Arial" pitchFamily="34" charset="0"/>
                        <a:cs typeface="Arial" pitchFamily="34" charset="0"/>
                      </a:endParaRPr>
                    </a:p>
                  </a:txBody>
                  <a:tcPr/>
                </a:tc>
                <a:tc>
                  <a:txBody>
                    <a:bodyPr/>
                    <a:lstStyle/>
                    <a:p>
                      <a:endParaRPr lang="en-CA" dirty="0">
                        <a:latin typeface="Arial" pitchFamily="34" charset="0"/>
                        <a:cs typeface="Arial" pitchFamily="34" charset="0"/>
                      </a:endParaRPr>
                    </a:p>
                  </a:txBody>
                  <a:tcPr/>
                </a:tc>
              </a:tr>
              <a:tr h="40720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latin typeface="Arial" pitchFamily="34" charset="0"/>
                          <a:cs typeface="Arial" pitchFamily="34" charset="0"/>
                        </a:rPr>
                        <a:t>Continued Learning re. Openness in Adoption </a:t>
                      </a:r>
                    </a:p>
                    <a:p>
                      <a:r>
                        <a:rPr lang="en-CA" dirty="0" smtClean="0">
                          <a:latin typeface="Arial" pitchFamily="34" charset="0"/>
                          <a:cs typeface="Arial" pitchFamily="34" charset="0"/>
                        </a:rPr>
                        <a:t>and Final Remarks</a:t>
                      </a:r>
                      <a:endParaRPr lang="en-CA" dirty="0">
                        <a:latin typeface="Arial" pitchFamily="34" charset="0"/>
                        <a:cs typeface="Arial" pitchFamily="34" charset="0"/>
                      </a:endParaRPr>
                    </a:p>
                  </a:txBody>
                  <a:tcPr/>
                </a:tc>
                <a:tc>
                  <a:txBody>
                    <a:bodyPr/>
                    <a:lstStyle/>
                    <a:p>
                      <a:r>
                        <a:rPr lang="en-CA" dirty="0" smtClean="0">
                          <a:latin typeface="Arial" pitchFamily="34" charset="0"/>
                          <a:cs typeface="Arial" pitchFamily="34" charset="0"/>
                        </a:rPr>
                        <a:t>3:20-3:30</a:t>
                      </a:r>
                      <a:endParaRPr lang="en-CA" dirty="0">
                        <a:latin typeface="Arial" pitchFamily="34" charset="0"/>
                        <a:cs typeface="Arial" pitchFamily="34" charset="0"/>
                      </a:endParaRPr>
                    </a:p>
                  </a:txBody>
                  <a:tcPr/>
                </a:tc>
                <a:tc>
                  <a:txBody>
                    <a:bodyPr/>
                    <a:lstStyle/>
                    <a:p>
                      <a:r>
                        <a:rPr lang="en-CA" dirty="0" smtClean="0">
                          <a:latin typeface="Arial" pitchFamily="34" charset="0"/>
                          <a:cs typeface="Arial" pitchFamily="34" charset="0"/>
                        </a:rPr>
                        <a:t>Erika </a:t>
                      </a:r>
                      <a:endParaRPr lang="en-CA" dirty="0">
                        <a:latin typeface="Arial" pitchFamily="34" charset="0"/>
                        <a:cs typeface="Arial"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pPr>
              <a:buNone/>
            </a:pPr>
            <a:endParaRPr lang="en-CA" dirty="0" smtClean="0"/>
          </a:p>
          <a:p>
            <a:pPr algn="ctr">
              <a:buNone/>
            </a:pPr>
            <a:r>
              <a:rPr lang="en-CA" sz="4000" dirty="0" smtClean="0"/>
              <a:t>Openness at a Glance:</a:t>
            </a:r>
            <a:r>
              <a:rPr lang="en-CA" dirty="0" smtClean="0"/>
              <a:t/>
            </a:r>
            <a:br>
              <a:rPr lang="en-CA" dirty="0" smtClean="0"/>
            </a:br>
            <a:endParaRPr lang="en-CA" dirty="0" smtClean="0"/>
          </a:p>
          <a:p>
            <a:pPr>
              <a:buNone/>
            </a:pPr>
            <a:endParaRPr lang="en-CA" dirty="0" smtClean="0"/>
          </a:p>
          <a:p>
            <a:pPr algn="ctr">
              <a:buNone/>
            </a:pPr>
            <a:r>
              <a:rPr lang="en-CA" dirty="0" smtClean="0"/>
              <a:t>Purpose, Legislative Changes, Present Context</a:t>
            </a:r>
            <a:endParaRPr lang="en-CA" dirty="0"/>
          </a:p>
        </p:txBody>
      </p:sp>
      <p:sp>
        <p:nvSpPr>
          <p:cNvPr id="4" name="Footer Placeholder 3"/>
          <p:cNvSpPr>
            <a:spLocks noGrp="1"/>
          </p:cNvSpPr>
          <p:nvPr>
            <p:ph type="ftr" sz="quarter" idx="11"/>
          </p:nvPr>
        </p:nvSpPr>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pPr>
              <a:defRPr/>
            </a:pPr>
            <a:fld id="{74AAD20B-E272-4934-9C74-237CB84D2899}" type="slidenum">
              <a:rPr lang="en-US" smtClean="0"/>
              <a:pPr>
                <a:defRPr/>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is Openness?</a:t>
            </a:r>
            <a:endParaRPr lang="en-CA" dirty="0"/>
          </a:p>
        </p:txBody>
      </p:sp>
      <p:sp>
        <p:nvSpPr>
          <p:cNvPr id="3" name="Content Placeholder 2"/>
          <p:cNvSpPr>
            <a:spLocks noGrp="1"/>
          </p:cNvSpPr>
          <p:nvPr>
            <p:ph idx="1"/>
          </p:nvPr>
        </p:nvSpPr>
        <p:spPr/>
        <p:txBody>
          <a:bodyPr/>
          <a:lstStyle/>
          <a:p>
            <a:pPr>
              <a:buNone/>
            </a:pPr>
            <a:r>
              <a:rPr lang="en-US" dirty="0" smtClean="0"/>
              <a:t>	</a:t>
            </a:r>
            <a:r>
              <a:rPr lang="en-US" i="1" dirty="0" smtClean="0"/>
              <a:t>Openness</a:t>
            </a:r>
            <a:r>
              <a:rPr lang="en-US" dirty="0" smtClean="0"/>
              <a:t> in adoption promotes permanency while at the same time ensuring continuity of relationships, community and culture.</a:t>
            </a:r>
          </a:p>
          <a:p>
            <a:pPr>
              <a:buNone/>
            </a:pPr>
            <a:endParaRPr lang="en-US" dirty="0" smtClean="0"/>
          </a:p>
        </p:txBody>
      </p:sp>
      <p:sp>
        <p:nvSpPr>
          <p:cNvPr id="4" name="Footer Placeholder 3"/>
          <p:cNvSpPr>
            <a:spLocks noGrp="1"/>
          </p:cNvSpPr>
          <p:nvPr>
            <p:ph type="ftr" sz="quarter" idx="11"/>
          </p:nvPr>
        </p:nvSpPr>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pPr>
              <a:defRPr/>
            </a:pPr>
            <a:fld id="{74AAD20B-E272-4934-9C74-237CB84D2899}" type="slidenum">
              <a:rPr lang="en-US" smtClean="0"/>
              <a:pPr>
                <a:defRPr/>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Poll question</a:t>
            </a:r>
            <a:endParaRPr lang="en-CA" dirty="0"/>
          </a:p>
        </p:txBody>
      </p:sp>
      <p:sp>
        <p:nvSpPr>
          <p:cNvPr id="3" name="Content Placeholder 2"/>
          <p:cNvSpPr>
            <a:spLocks noGrp="1"/>
          </p:cNvSpPr>
          <p:nvPr>
            <p:ph idx="1"/>
          </p:nvPr>
        </p:nvSpPr>
        <p:spPr/>
        <p:txBody>
          <a:bodyPr/>
          <a:lstStyle/>
          <a:p>
            <a:pPr marL="0" indent="0">
              <a:buNone/>
            </a:pPr>
            <a:r>
              <a:rPr lang="en-US" dirty="0"/>
              <a:t>Which of the following are possible forms of openness in adoption</a:t>
            </a:r>
            <a:r>
              <a:rPr lang="en-US" dirty="0" smtClean="0"/>
              <a:t>?</a:t>
            </a:r>
          </a:p>
          <a:p>
            <a:pPr marL="0" indent="0">
              <a:buNone/>
            </a:pPr>
            <a:endParaRPr lang="en-CA" dirty="0"/>
          </a:p>
          <a:p>
            <a:pPr marL="914400" lvl="1" indent="-457200">
              <a:buFont typeface="+mj-lt"/>
              <a:buAutoNum type="alphaUcPeriod"/>
            </a:pPr>
            <a:r>
              <a:rPr lang="en-US" dirty="0" smtClean="0"/>
              <a:t>Exchange </a:t>
            </a:r>
            <a:r>
              <a:rPr lang="en-US" dirty="0"/>
              <a:t>of </a:t>
            </a:r>
            <a:r>
              <a:rPr lang="en-US" dirty="0" smtClean="0"/>
              <a:t>letters </a:t>
            </a:r>
            <a:r>
              <a:rPr lang="en-US" dirty="0"/>
              <a:t>and photos</a:t>
            </a:r>
            <a:endParaRPr lang="en-CA" dirty="0"/>
          </a:p>
          <a:p>
            <a:pPr marL="914400" lvl="1" indent="-457200">
              <a:buFont typeface="+mj-lt"/>
              <a:buAutoNum type="alphaUcPeriod"/>
            </a:pPr>
            <a:r>
              <a:rPr lang="en-US" dirty="0"/>
              <a:t>In-person visits </a:t>
            </a:r>
            <a:r>
              <a:rPr lang="en-US" dirty="0" smtClean="0"/>
              <a:t>with </a:t>
            </a:r>
            <a:r>
              <a:rPr lang="en-US" dirty="0"/>
              <a:t>the adoptive parent present </a:t>
            </a:r>
            <a:endParaRPr lang="en-CA" dirty="0"/>
          </a:p>
          <a:p>
            <a:pPr marL="914400" lvl="1" indent="-457200">
              <a:buFont typeface="+mj-lt"/>
              <a:buAutoNum type="alphaUcPeriod"/>
            </a:pPr>
            <a:r>
              <a:rPr lang="en-US" dirty="0" smtClean="0"/>
              <a:t>Unsupervised </a:t>
            </a:r>
            <a:r>
              <a:rPr lang="en-US" dirty="0"/>
              <a:t>visits </a:t>
            </a:r>
            <a:endParaRPr lang="en-US" dirty="0" smtClean="0"/>
          </a:p>
          <a:p>
            <a:pPr marL="914400" lvl="1" indent="-457200">
              <a:buFont typeface="+mj-lt"/>
              <a:buAutoNum type="alphaUcPeriod"/>
            </a:pPr>
            <a:r>
              <a:rPr lang="en-US" dirty="0" smtClean="0"/>
              <a:t>B and C only</a:t>
            </a:r>
          </a:p>
          <a:p>
            <a:pPr marL="914400" lvl="1" indent="-457200">
              <a:buFont typeface="+mj-lt"/>
              <a:buAutoNum type="alphaUcPeriod"/>
            </a:pPr>
            <a:r>
              <a:rPr lang="en-US" dirty="0" smtClean="0"/>
              <a:t>All </a:t>
            </a:r>
            <a:r>
              <a:rPr lang="en-US" dirty="0"/>
              <a:t>of the above</a:t>
            </a:r>
            <a:endParaRPr lang="en-CA" dirty="0"/>
          </a:p>
          <a:p>
            <a:endParaRPr lang="en-CA" dirty="0"/>
          </a:p>
        </p:txBody>
      </p:sp>
      <p:sp>
        <p:nvSpPr>
          <p:cNvPr id="4" name="Footer Placeholder 3"/>
          <p:cNvSpPr>
            <a:spLocks noGrp="1"/>
          </p:cNvSpPr>
          <p:nvPr>
            <p:ph type="ftr" sz="quarter" idx="11"/>
          </p:nvPr>
        </p:nvSpPr>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pPr>
              <a:defRPr/>
            </a:pPr>
            <a:fld id="{74AAD20B-E272-4934-9C74-237CB84D2899}" type="slidenum">
              <a:rPr lang="en-US" smtClean="0"/>
              <a:pPr>
                <a:defRPr/>
              </a:pPr>
              <a:t>8</a:t>
            </a:fld>
            <a:endParaRPr lang="en-US"/>
          </a:p>
        </p:txBody>
      </p:sp>
    </p:spTree>
    <p:extLst>
      <p:ext uri="{BB962C8B-B14F-4D97-AF65-F5344CB8AC3E}">
        <p14:creationId xmlns:p14="http://schemas.microsoft.com/office/powerpoint/2010/main" val="20746672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pPr lvl="0"/>
            <a:r>
              <a:rPr lang="en-CA" dirty="0" smtClean="0"/>
              <a:t>How Open is Open?</a:t>
            </a:r>
            <a:br>
              <a:rPr lang="en-CA" dirty="0" smtClean="0"/>
            </a:br>
            <a:endParaRPr lang="en-CA" dirty="0"/>
          </a:p>
        </p:txBody>
      </p:sp>
      <p:sp>
        <p:nvSpPr>
          <p:cNvPr id="3" name="Content Placeholder 2"/>
          <p:cNvSpPr>
            <a:spLocks noGrp="1"/>
          </p:cNvSpPr>
          <p:nvPr>
            <p:ph idx="1"/>
          </p:nvPr>
        </p:nvSpPr>
        <p:spPr>
          <a:prstGeom prst="rect">
            <a:avLst/>
          </a:prstGeom>
        </p:spPr>
        <p:txBody>
          <a:bodyPr/>
          <a:lstStyle/>
          <a:p>
            <a:pPr>
              <a:buNone/>
            </a:pPr>
            <a:r>
              <a:rPr lang="en-CA" dirty="0"/>
              <a:t>	Level and nature of contact can vary along a continuum and evolve as circumstances </a:t>
            </a:r>
            <a:r>
              <a:rPr lang="en-CA" dirty="0" smtClean="0"/>
              <a:t>change</a:t>
            </a:r>
          </a:p>
          <a:p>
            <a:pPr>
              <a:buNone/>
            </a:pPr>
            <a:endParaRPr lang="en-CA" dirty="0"/>
          </a:p>
          <a:p>
            <a:r>
              <a:rPr lang="en-CA" dirty="0" smtClean="0"/>
              <a:t>Type/nature of contact</a:t>
            </a:r>
          </a:p>
          <a:p>
            <a:r>
              <a:rPr lang="en-CA" dirty="0" smtClean="0"/>
              <a:t>Frequency </a:t>
            </a:r>
            <a:endParaRPr lang="en-CA" sz="2200" dirty="0"/>
          </a:p>
          <a:p>
            <a:r>
              <a:rPr lang="en-CA" dirty="0"/>
              <a:t>I</a:t>
            </a:r>
            <a:r>
              <a:rPr lang="en-CA" dirty="0" smtClean="0"/>
              <a:t>ntensity/emotional impact</a:t>
            </a:r>
            <a:endParaRPr lang="en-CA" sz="2200" dirty="0"/>
          </a:p>
          <a:p>
            <a:r>
              <a:rPr lang="en-CA" dirty="0" smtClean="0"/>
              <a:t>Duration </a:t>
            </a:r>
            <a:r>
              <a:rPr lang="en-CA" dirty="0"/>
              <a:t>and location </a:t>
            </a:r>
            <a:r>
              <a:rPr lang="en-CA" dirty="0" smtClean="0"/>
              <a:t>(if a face-to-face visit)</a:t>
            </a:r>
            <a:endParaRPr lang="en-CA" dirty="0"/>
          </a:p>
          <a:p>
            <a:endParaRPr lang="en-CA" dirty="0"/>
          </a:p>
        </p:txBody>
      </p:sp>
      <p:sp>
        <p:nvSpPr>
          <p:cNvPr id="4" name="Footer Placeholder 3"/>
          <p:cNvSpPr>
            <a:spLocks noGrp="1"/>
          </p:cNvSpPr>
          <p:nvPr>
            <p:ph type="ftr" sz="quarter" idx="11"/>
          </p:nvPr>
        </p:nvSpPr>
        <p:spPr>
          <a:prstGeom prst="rect">
            <a:avLst/>
          </a:prstGeom>
        </p:spPr>
        <p:txBody>
          <a:bodyPr/>
          <a:lstStyle/>
          <a:p>
            <a:pPr>
              <a:defRPr/>
            </a:pPr>
            <a:r>
              <a:rPr lang="en-US" dirty="0" smtClean="0">
                <a:latin typeface="Arial" pitchFamily="34" charset="0"/>
                <a:cs typeface="Arial" pitchFamily="34" charset="0"/>
              </a:rPr>
              <a:t>March 2013</a:t>
            </a:r>
            <a:endParaRPr lang="en-US" dirty="0">
              <a:latin typeface="Arial" pitchFamily="34" charset="0"/>
              <a:cs typeface="Arial" pitchFamily="34" charset="0"/>
            </a:endParaRPr>
          </a:p>
        </p:txBody>
      </p:sp>
      <p:sp>
        <p:nvSpPr>
          <p:cNvPr id="5" name="Slide Number Placeholder 4"/>
          <p:cNvSpPr>
            <a:spLocks noGrp="1"/>
          </p:cNvSpPr>
          <p:nvPr>
            <p:ph type="sldNum" sz="quarter" idx="12"/>
          </p:nvPr>
        </p:nvSpPr>
        <p:spPr>
          <a:prstGeom prst="rect">
            <a:avLst/>
          </a:prstGeom>
        </p:spPr>
        <p:txBody>
          <a:bodyPr/>
          <a:lstStyle/>
          <a:p>
            <a:pPr>
              <a:defRPr/>
            </a:pPr>
            <a:fld id="{74AAD20B-E272-4934-9C74-237CB84D2899}" type="slidenum">
              <a:rPr lang="en-US" smtClean="0"/>
              <a:pPr>
                <a:defRPr/>
              </a:pPr>
              <a:t>9</a:t>
            </a:fld>
            <a:endParaRPr lang="en-US"/>
          </a:p>
        </p:txBody>
      </p:sp>
    </p:spTree>
    <p:extLst>
      <p:ext uri="{BB962C8B-B14F-4D97-AF65-F5344CB8AC3E}">
        <p14:creationId xmlns:p14="http://schemas.microsoft.com/office/powerpoint/2010/main" val="26161275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ACAS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4971</TotalTime>
  <Words>5623</Words>
  <Application>Microsoft Office PowerPoint</Application>
  <PresentationFormat>On-screen Show (4:3)</PresentationFormat>
  <Paragraphs>600</Paragraphs>
  <Slides>46</Slides>
  <Notes>46</Notes>
  <HiddenSlides>0</HiddenSlides>
  <MMClips>0</MMClips>
  <ScaleCrop>false</ScaleCrop>
  <HeadingPairs>
    <vt:vector size="4" baseType="variant">
      <vt:variant>
        <vt:lpstr>Theme</vt:lpstr>
      </vt:variant>
      <vt:variant>
        <vt:i4>2</vt:i4>
      </vt:variant>
      <vt:variant>
        <vt:lpstr>Slide Titles</vt:lpstr>
      </vt:variant>
      <vt:variant>
        <vt:i4>46</vt:i4>
      </vt:variant>
    </vt:vector>
  </HeadingPairs>
  <TitlesOfParts>
    <vt:vector size="48" baseType="lpstr">
      <vt:lpstr>OACASPresentation</vt:lpstr>
      <vt:lpstr>1_Custom Design</vt:lpstr>
      <vt:lpstr>Openness in Adoption:  Understanding Legislation and Sharing Practice March 22, 2013   </vt:lpstr>
      <vt:lpstr>Openness in Adoption: Understanding Legislation  and Sharing Practice</vt:lpstr>
      <vt:lpstr>Learning Objectives</vt:lpstr>
      <vt:lpstr>Poll question</vt:lpstr>
      <vt:lpstr>Agenda</vt:lpstr>
      <vt:lpstr>PowerPoint Presentation</vt:lpstr>
      <vt:lpstr>What is Openness?</vt:lpstr>
      <vt:lpstr>Poll question</vt:lpstr>
      <vt:lpstr>How Open is Open? </vt:lpstr>
      <vt:lpstr>Openness prior to Bill 179 </vt:lpstr>
      <vt:lpstr>A Brief Historical Overview of Bill 179</vt:lpstr>
      <vt:lpstr>Bill 179 focuses on two areas of reform:   </vt:lpstr>
      <vt:lpstr>Taking the Practice of Openness to a New Level</vt:lpstr>
      <vt:lpstr>Poll question</vt:lpstr>
      <vt:lpstr>What Bill 179 is not:</vt:lpstr>
      <vt:lpstr> </vt:lpstr>
      <vt:lpstr>PowerPoint Presentation</vt:lpstr>
      <vt:lpstr>Openness planning for adoption of Crown Wards with access</vt:lpstr>
      <vt:lpstr>Access Ordered Two Steps</vt:lpstr>
      <vt:lpstr>Access Ordered Step #1</vt:lpstr>
      <vt:lpstr>Access Ordered Step #2</vt:lpstr>
      <vt:lpstr>Informing the Potential Adoptive Family</vt:lpstr>
      <vt:lpstr>Other Key Considerations Regarding the Prospective Adoptive Family</vt:lpstr>
      <vt:lpstr>New Subrule in Family Law Rules</vt:lpstr>
      <vt:lpstr>Variations and Terminations of Openness Orders</vt:lpstr>
      <vt:lpstr>No Access</vt:lpstr>
      <vt:lpstr>Defining Meaningful and Beneficial </vt:lpstr>
      <vt:lpstr>Openness Agreements and Orders </vt:lpstr>
      <vt:lpstr>Poll question </vt:lpstr>
      <vt:lpstr>Panel question topics</vt:lpstr>
      <vt:lpstr>Understanding Implications and Sharing Practice: A Panel Discussion </vt:lpstr>
      <vt:lpstr>Question #1</vt:lpstr>
      <vt:lpstr>Question #2</vt:lpstr>
      <vt:lpstr>Question #3</vt:lpstr>
      <vt:lpstr>PowerPoint Presentation</vt:lpstr>
      <vt:lpstr>Question #5</vt:lpstr>
      <vt:lpstr>Question #6</vt:lpstr>
      <vt:lpstr>Question #7</vt:lpstr>
      <vt:lpstr>Question #8</vt:lpstr>
      <vt:lpstr>PowerPoint Presentation</vt:lpstr>
      <vt:lpstr>Question #10</vt:lpstr>
      <vt:lpstr>PowerPoint Presentation</vt:lpstr>
      <vt:lpstr>Continued Learning in Adoption Openness </vt:lpstr>
      <vt:lpstr>Continued Learning in Adoption Openness</vt:lpstr>
      <vt:lpstr>Final Remarks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Hannah</dc:creator>
  <cp:lastModifiedBy>Erika Steibelt</cp:lastModifiedBy>
  <cp:revision>198</cp:revision>
  <cp:lastPrinted>2013-03-22T15:05:58Z</cp:lastPrinted>
  <dcterms:created xsi:type="dcterms:W3CDTF">2009-09-15T16:41:16Z</dcterms:created>
  <dcterms:modified xsi:type="dcterms:W3CDTF">2013-03-26T20:21:55Z</dcterms:modified>
</cp:coreProperties>
</file>