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5" r:id="rId2"/>
    <p:sldMasterId id="2147483670" r:id="rId3"/>
  </p:sldMasterIdLst>
  <p:notesMasterIdLst>
    <p:notesMasterId r:id="rId46"/>
  </p:notesMasterIdLst>
  <p:handoutMasterIdLst>
    <p:handoutMasterId r:id="rId47"/>
  </p:handoutMasterIdLst>
  <p:sldIdLst>
    <p:sldId id="425" r:id="rId4"/>
    <p:sldId id="381" r:id="rId5"/>
    <p:sldId id="455" r:id="rId6"/>
    <p:sldId id="438" r:id="rId7"/>
    <p:sldId id="386" r:id="rId8"/>
    <p:sldId id="456" r:id="rId9"/>
    <p:sldId id="457" r:id="rId10"/>
    <p:sldId id="431" r:id="rId11"/>
    <p:sldId id="439" r:id="rId12"/>
    <p:sldId id="434" r:id="rId13"/>
    <p:sldId id="396" r:id="rId14"/>
    <p:sldId id="397" r:id="rId15"/>
    <p:sldId id="398" r:id="rId16"/>
    <p:sldId id="399" r:id="rId17"/>
    <p:sldId id="400" r:id="rId18"/>
    <p:sldId id="401" r:id="rId19"/>
    <p:sldId id="460" r:id="rId20"/>
    <p:sldId id="449" r:id="rId21"/>
    <p:sldId id="433" r:id="rId22"/>
    <p:sldId id="403" r:id="rId23"/>
    <p:sldId id="404" r:id="rId24"/>
    <p:sldId id="405" r:id="rId25"/>
    <p:sldId id="432" r:id="rId26"/>
    <p:sldId id="407" r:id="rId27"/>
    <p:sldId id="454" r:id="rId28"/>
    <p:sldId id="448" r:id="rId29"/>
    <p:sldId id="459" r:id="rId30"/>
    <p:sldId id="430" r:id="rId31"/>
    <p:sldId id="463" r:id="rId32"/>
    <p:sldId id="428" r:id="rId33"/>
    <p:sldId id="485" r:id="rId34"/>
    <p:sldId id="486" r:id="rId35"/>
    <p:sldId id="452" r:id="rId36"/>
    <p:sldId id="461" r:id="rId37"/>
    <p:sldId id="462" r:id="rId38"/>
    <p:sldId id="458" r:id="rId39"/>
    <p:sldId id="415" r:id="rId40"/>
    <p:sldId id="473" r:id="rId41"/>
    <p:sldId id="474" r:id="rId42"/>
    <p:sldId id="465" r:id="rId43"/>
    <p:sldId id="487" r:id="rId44"/>
    <p:sldId id="419" r:id="rId4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leen" initials="C" lastIdx="4" clrIdx="0"/>
  <p:cmAuthor id="1" name="Martha Vignacourt" initials="MV" lastIdx="2" clrIdx="1"/>
  <p:cmAuthor id="2" name="Admin" initials="A" lastIdx="5" clrIdx="2"/>
  <p:cmAuthor id="3" name="Anil Persaud" initials="AP" lastIdx="1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A56"/>
    <a:srgbClr val="007DA4"/>
    <a:srgbClr val="502D8D"/>
    <a:srgbClr val="6C4AAC"/>
    <a:srgbClr val="5FB850"/>
    <a:srgbClr val="264C59"/>
    <a:srgbClr val="00829B"/>
    <a:srgbClr val="47A141"/>
    <a:srgbClr val="867875"/>
    <a:srgbClr val="73C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0" autoAdjust="0"/>
    <p:restoredTop sz="87454" autoAdjust="0"/>
  </p:normalViewPr>
  <p:slideViewPr>
    <p:cSldViewPr>
      <p:cViewPr varScale="1">
        <p:scale>
          <a:sx n="50" d="100"/>
          <a:sy n="50" d="100"/>
        </p:scale>
        <p:origin x="67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584" y="2286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 Homewood Human Solutions 2014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CA" dirty="0"/>
              <a:t>www.homewoodhumansolutions.com</a:t>
            </a:r>
          </a:p>
        </p:txBody>
      </p:sp>
    </p:spTree>
    <p:extLst>
      <p:ext uri="{BB962C8B-B14F-4D97-AF65-F5344CB8AC3E}">
        <p14:creationId xmlns:p14="http://schemas.microsoft.com/office/powerpoint/2010/main" val="3147050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18BA35-96AE-4EB8-8276-6F440D891715}" type="datetimeFigureOut">
              <a:rPr lang="en-CA" smtClean="0"/>
              <a:t>2022-06-10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2427B6-B1B0-4A47-BD32-D8C2D317AEC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309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0525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8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xfrm>
            <a:off x="685180" y="4415157"/>
            <a:ext cx="5487640" cy="4182112"/>
          </a:xfrm>
          <a:noFill/>
        </p:spPr>
        <p:txBody>
          <a:bodyPr lIns="92302" tIns="46150" rIns="92302" bIns="4615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753" y="8831897"/>
            <a:ext cx="2971697" cy="4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2" tIns="46150" rIns="92302" bIns="46150" anchor="b"/>
          <a:lstStyle>
            <a:lvl1pPr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1pPr>
            <a:lvl2pPr marL="742950" indent="-28575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2pPr>
            <a:lvl3pPr marL="11430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3pPr>
            <a:lvl4pPr marL="16002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4pPr>
            <a:lvl5pPr marL="20574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5pPr>
            <a:lvl6pPr marL="25146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6pPr>
            <a:lvl7pPr marL="29718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7pPr>
            <a:lvl8pPr marL="34290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8pPr>
            <a:lvl9pPr marL="38862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319977-628E-46AC-A7B2-CFB632ABEAD8}" type="slidenum">
              <a:rPr lang="en-US" altLang="en-US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31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685180" y="4415157"/>
            <a:ext cx="5487640" cy="4182112"/>
          </a:xfrm>
          <a:noFill/>
        </p:spPr>
        <p:txBody>
          <a:bodyPr lIns="92302" tIns="46150" rIns="92302" bIns="4615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753" y="8831897"/>
            <a:ext cx="2971697" cy="4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2" tIns="46150" rIns="92302" bIns="46150" anchor="b"/>
          <a:lstStyle>
            <a:lvl1pPr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1pPr>
            <a:lvl2pPr marL="742950" indent="-28575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2pPr>
            <a:lvl3pPr marL="11430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3pPr>
            <a:lvl4pPr marL="16002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4pPr>
            <a:lvl5pPr marL="20574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5pPr>
            <a:lvl6pPr marL="25146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6pPr>
            <a:lvl7pPr marL="29718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7pPr>
            <a:lvl8pPr marL="34290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8pPr>
            <a:lvl9pPr marL="38862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3D17D3-D832-40AA-9513-68E0E5DF6DD0}" type="slidenum">
              <a:rPr lang="en-US" altLang="en-US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1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57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2037413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40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4513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9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83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2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ＭＳ Ｐゴシック" pitchFamily="-65" charset="-128"/>
                <a:cs typeface="Arial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901473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26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22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>
                <a:solidFill>
                  <a:prstClr val="black"/>
                </a:solidFill>
              </a:rPr>
              <a:pPr/>
              <a:t>23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83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76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54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83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6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>
                <a:solidFill>
                  <a:prstClr val="black"/>
                </a:solidFill>
              </a:rPr>
              <a:pPr/>
              <a:t>28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8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9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OPTIONAL</a:t>
            </a:r>
            <a:r>
              <a:rPr lang="en-US" altLang="en-US" baseline="0" dirty="0">
                <a:latin typeface="Arial" charset="0"/>
                <a:ea typeface="ＭＳ Ｐゴシック" pitchFamily="34" charset="-128"/>
                <a:cs typeface="Arial" charset="0"/>
              </a:rPr>
              <a:t> – time permitting (already mentioned on previous slide).</a:t>
            </a:r>
            <a:endParaRPr lang="en-US" altLang="en-US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03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defTabSz="4603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defTabSz="4603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defTabSz="4603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defTabSz="4603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603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603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603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603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E5DE00-400B-4A6F-93BD-2BCA975EBBA9}" type="slidenum">
              <a:rPr lang="en-CA" altLang="en-US" smtClean="0">
                <a:latin typeface="Arial Black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CA" alt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1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r>
              <a:rPr lang="fr-CA" altLang="en-US" dirty="0">
                <a:latin typeface="Arial" pitchFamily="34" charset="0"/>
                <a:cs typeface="Arial" pitchFamily="34" charset="0"/>
              </a:rPr>
              <a:t>MANDATORY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49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CA" altLang="en-US" dirty="0">
                <a:latin typeface="Arial" charset="0"/>
                <a:ea typeface="ＭＳ Ｐゴシック" pitchFamily="-65" charset="-128"/>
                <a:cs typeface="Arial" charset="0"/>
              </a:rPr>
              <a:t>OPTIONAL</a:t>
            </a:r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620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10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0" dirty="0">
                <a:solidFill>
                  <a:srgbClr val="404040"/>
                </a:solidFill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38814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ＭＳ Ｐゴシック" pitchFamily="-65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83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– time</a:t>
            </a:r>
            <a:r>
              <a:rPr lang="en-US" baseline="0" dirty="0"/>
              <a:t> permitting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5963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52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9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CA" altLang="en-US" dirty="0">
                <a:latin typeface="Arial" charset="0"/>
                <a:ea typeface="ＭＳ Ｐゴシック" pitchFamily="-65" charset="-128"/>
                <a:cs typeface="Arial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364498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– time</a:t>
            </a:r>
            <a:r>
              <a:rPr lang="en-US" baseline="0" dirty="0"/>
              <a:t> permitting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398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OPTIONAL – time</a:t>
            </a:r>
            <a:r>
              <a:rPr lang="en-US" baseline="0" dirty="0"/>
              <a:t> permitting</a:t>
            </a:r>
            <a:endParaRPr lang="en-CA" dirty="0"/>
          </a:p>
          <a:p>
            <a:pPr eaLnBrk="1" hangingPunct="1"/>
            <a:endParaRPr lang="fr-CA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10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</p:txBody>
      </p:sp>
    </p:spTree>
    <p:extLst>
      <p:ext uri="{BB962C8B-B14F-4D97-AF65-F5344CB8AC3E}">
        <p14:creationId xmlns:p14="http://schemas.microsoft.com/office/powerpoint/2010/main" val="3079544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/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0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427B6-B1B0-4A47-BD32-D8C2D317AEC4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9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xfrm>
            <a:off x="685180" y="4415157"/>
            <a:ext cx="5487640" cy="4182112"/>
          </a:xfrm>
          <a:noFill/>
        </p:spPr>
        <p:txBody>
          <a:bodyPr lIns="92302" tIns="46150" rIns="92302" bIns="4615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charset="0"/>
                <a:ea typeface="ＭＳ Ｐゴシック" pitchFamily="34" charset="-128"/>
                <a:cs typeface="Arial" charset="0"/>
              </a:rPr>
              <a:t>MANDATORY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753" y="8831897"/>
            <a:ext cx="2971697" cy="4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2" tIns="46150" rIns="92302" bIns="46150" anchor="b"/>
          <a:lstStyle>
            <a:lvl1pPr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1pPr>
            <a:lvl2pPr marL="742950" indent="-28575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2pPr>
            <a:lvl3pPr marL="11430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3pPr>
            <a:lvl4pPr marL="16002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4pPr>
            <a:lvl5pPr marL="2057400" indent="-228600" defTabSz="468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5pPr>
            <a:lvl6pPr marL="25146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6pPr>
            <a:lvl7pPr marL="29718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7pPr>
            <a:lvl8pPr marL="34290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8pPr>
            <a:lvl9pPr marL="3886200" indent="-228600" defTabSz="468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151E2D-60CD-40D1-98B3-8F670453F956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908720"/>
            <a:ext cx="9180512" cy="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899592" y="260648"/>
            <a:ext cx="0" cy="648072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" y="422680"/>
            <a:ext cx="451695" cy="3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67544" y="15567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400">
                <a:solidFill>
                  <a:srgbClr val="00829B"/>
                </a:solidFill>
                <a:latin typeface="Aller" panose="02000503030000020004" pitchFamily="2" charset="0"/>
              </a:defRPr>
            </a:lvl1pPr>
            <a:lvl2pPr>
              <a:defRPr sz="2800" b="1">
                <a:solidFill>
                  <a:srgbClr val="867875"/>
                </a:solidFill>
              </a:defRPr>
            </a:lvl2pPr>
          </a:lstStyle>
          <a:p>
            <a:pPr lvl="0"/>
            <a:r>
              <a:rPr lang="en-US" dirty="0"/>
              <a:t>Sample Title Goes Here and </a:t>
            </a:r>
          </a:p>
          <a:p>
            <a:pPr lvl="0"/>
            <a:r>
              <a:rPr lang="en-US" dirty="0"/>
              <a:t>Can Go On Two Lines</a:t>
            </a:r>
          </a:p>
          <a:p>
            <a:pPr lvl="1"/>
            <a:r>
              <a:rPr lang="en-US" dirty="0"/>
              <a:t>Sample Subtitle Goes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50" y="167585"/>
            <a:ext cx="1858701" cy="12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8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3608" y="404664"/>
            <a:ext cx="7787208" cy="706090"/>
          </a:xfrm>
          <a:prstGeom prst="rect">
            <a:avLst/>
          </a:prstGeom>
        </p:spPr>
        <p:txBody>
          <a:bodyPr/>
          <a:lstStyle>
            <a:lvl1pPr algn="l">
              <a:defRPr lang="en-CA" sz="3200" kern="1200" baseline="0" dirty="0">
                <a:solidFill>
                  <a:srgbClr val="00829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34076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00" b="1" baseline="0">
                <a:solidFill>
                  <a:srgbClr val="73C167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908720"/>
            <a:ext cx="9180512" cy="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899592" y="260648"/>
            <a:ext cx="0" cy="648072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" y="422680"/>
            <a:ext cx="451695" cy="3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22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7624" y="191683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>
                <a:solidFill>
                  <a:srgbClr val="008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Optional Slide Break </a:t>
            </a:r>
            <a:br>
              <a:rPr lang="en-US" dirty="0"/>
            </a:br>
            <a:r>
              <a:rPr lang="en-US" dirty="0"/>
              <a:t>Between Sections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98844"/>
            <a:ext cx="652466" cy="4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96986"/>
            <a:ext cx="1685434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61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908720"/>
            <a:ext cx="9180512" cy="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899592" y="260648"/>
            <a:ext cx="0" cy="648072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" y="422680"/>
            <a:ext cx="451695" cy="3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8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60710"/>
            <a:ext cx="7416998" cy="90805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79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A14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0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2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8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0"/>
            <a:ext cx="8229600" cy="908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39750" y="64531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F1EEF-D454-425D-B25D-250632CBBB33}" type="slidenum">
              <a:rPr lang="en-C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92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0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6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908050"/>
            <a:ext cx="9180513" cy="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V="1">
            <a:off x="900113" y="260350"/>
            <a:ext cx="0" cy="64770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22275"/>
            <a:ext cx="450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787208" cy="706090"/>
          </a:xfrm>
          <a:prstGeom prst="rect">
            <a:avLst/>
          </a:prstGeom>
        </p:spPr>
        <p:txBody>
          <a:bodyPr/>
          <a:lstStyle>
            <a:lvl1pPr algn="l">
              <a:defRPr lang="en-CA" sz="3200" kern="1200" baseline="0" dirty="0">
                <a:solidFill>
                  <a:srgbClr val="00829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34076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00" b="1" baseline="0">
                <a:solidFill>
                  <a:srgbClr val="73C167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</a:lstStyle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55625" y="6237288"/>
            <a:ext cx="3455988" cy="215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921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7624" y="191683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>
                <a:solidFill>
                  <a:srgbClr val="008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Optional Slide Break </a:t>
            </a:r>
            <a:br>
              <a:rPr lang="en-US" dirty="0"/>
            </a:br>
            <a:r>
              <a:rPr lang="en-US" dirty="0"/>
              <a:t>Between Sections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98844"/>
            <a:ext cx="652466" cy="4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00829B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453336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prstClr val="white"/>
                </a:solidFill>
                <a:cs typeface="Arial" panose="020B0604020202020204" pitchFamily="34" charset="0"/>
              </a:rPr>
              <a:t>© Homewood Health™ Confidential &amp; Proprietary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6430501"/>
            <a:ext cx="3707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06D2A88-41C0-4098-A893-EE180EF51DAE}" type="slidenum">
              <a:rPr lang="en-CA" sz="1200" smtClean="0">
                <a:solidFill>
                  <a:prstClr val="white"/>
                </a:solidFill>
                <a:latin typeface="Aller" panose="02000503030000020004" pitchFamily="2" charset="0"/>
              </a:rPr>
              <a:pPr algn="r"/>
              <a:t>‹#›</a:t>
            </a:fld>
            <a:endParaRPr lang="en-CA" sz="1200" dirty="0">
              <a:solidFill>
                <a:prstClr val="white"/>
              </a:solidFill>
              <a:latin typeface="Aller" panose="02000503030000020004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08720"/>
            <a:ext cx="9180512" cy="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99592" y="260648"/>
            <a:ext cx="0" cy="648072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" y="422680"/>
            <a:ext cx="451695" cy="3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7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77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4400" kern="1200" baseline="0">
          <a:solidFill>
            <a:srgbClr val="00829B"/>
          </a:solidFill>
          <a:latin typeface="Aller" panose="02000503030000020004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rgbClr val="867875"/>
          </a:solidFill>
          <a:latin typeface="Aller" panose="02000503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00829B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475648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prstClr val="white"/>
                </a:solidFill>
                <a:cs typeface="Arial" panose="020B0604020202020204" pitchFamily="34" charset="0"/>
              </a:rPr>
              <a:t>© Homewood Health™ Confidential &amp; Proprietary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08520" y="6475648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06D2A88-41C0-4098-A893-EE180EF51DAE}" type="slidenum">
              <a:rPr lang="en-CA" sz="1200" smtClean="0">
                <a:solidFill>
                  <a:prstClr val="white"/>
                </a:solidFill>
              </a:rPr>
              <a:pPr algn="r"/>
              <a:t>‹#›</a:t>
            </a:fld>
            <a:endParaRPr lang="en-C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6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4400" kern="1200" baseline="0">
          <a:solidFill>
            <a:srgbClr val="00829B"/>
          </a:solidFill>
          <a:latin typeface="Aller" panose="02000503030000020004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rgbClr val="867875"/>
          </a:solidFill>
          <a:latin typeface="Aller" panose="02000503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00829B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453336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prstClr val="white"/>
                </a:solidFill>
                <a:cs typeface="Arial" panose="020B0604020202020204" pitchFamily="34" charset="0"/>
              </a:rPr>
              <a:t>© Homewood Health™ Confidential &amp; Proprietary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6430501"/>
            <a:ext cx="3707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06D2A88-41C0-4098-A893-EE180EF51DAE}" type="slidenum">
              <a:rPr lang="en-CA" sz="1200" smtClean="0">
                <a:solidFill>
                  <a:prstClr val="white"/>
                </a:solidFill>
                <a:latin typeface="Aller" panose="02000503030000020004" pitchFamily="2" charset="0"/>
              </a:rPr>
              <a:pPr algn="r"/>
              <a:t>‹#›</a:t>
            </a:fld>
            <a:endParaRPr lang="en-CA" sz="1200" dirty="0">
              <a:solidFill>
                <a:prstClr val="white"/>
              </a:solidFill>
              <a:latin typeface="Aller" panose="02000503030000020004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08720"/>
            <a:ext cx="9180512" cy="0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99592" y="260648"/>
            <a:ext cx="0" cy="648072"/>
          </a:xfrm>
          <a:prstGeom prst="line">
            <a:avLst/>
          </a:prstGeom>
          <a:ln w="12700">
            <a:solidFill>
              <a:srgbClr val="008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0" y="422680"/>
            <a:ext cx="451695" cy="3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4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4400" kern="1200" baseline="0">
          <a:solidFill>
            <a:srgbClr val="00829B"/>
          </a:solidFill>
          <a:latin typeface="Aller" panose="02000503030000020004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rgbClr val="867875"/>
          </a:solidFill>
          <a:latin typeface="Aller" panose="02000503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homeweb.c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2059107"/>
            <a:ext cx="8157591" cy="2160240"/>
          </a:xfrm>
        </p:spPr>
        <p:txBody>
          <a:bodyPr>
            <a:normAutofit/>
          </a:bodyPr>
          <a:lstStyle/>
          <a:p>
            <a:pPr algn="ctr"/>
            <a:r>
              <a:rPr lang="en-CA" sz="4200" cap="small" dirty="0">
                <a:solidFill>
                  <a:srgbClr val="00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Member and Family Assistance Program</a:t>
            </a:r>
          </a:p>
          <a:p>
            <a:pPr algn="ctr"/>
            <a:r>
              <a:rPr lang="en-US" sz="4200" cap="small" dirty="0">
                <a:solidFill>
                  <a:srgbClr val="00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  <a:endParaRPr lang="en-CA" sz="4200" dirty="0">
              <a:solidFill>
                <a:srgbClr val="007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798893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264C59"/>
                </a:solidFill>
                <a:cs typeface="Arial" panose="020B0604020202020204" pitchFamily="34" charset="0"/>
              </a:rPr>
              <a:t>Presenter: Barb Walsh</a:t>
            </a:r>
          </a:p>
          <a:p>
            <a:r>
              <a:rPr lang="en-CA" dirty="0">
                <a:solidFill>
                  <a:srgbClr val="264C59"/>
                </a:solidFill>
                <a:cs typeface="Arial" panose="020B0604020202020204" pitchFamily="34" charset="0"/>
              </a:rPr>
              <a:t>Homewood Health</a:t>
            </a:r>
          </a:p>
          <a:p>
            <a:endParaRPr lang="en-CA" dirty="0">
              <a:solidFill>
                <a:srgbClr val="264C59"/>
              </a:solidFill>
              <a:cs typeface="Arial" panose="020B0604020202020204" pitchFamily="34" charset="0"/>
            </a:endParaRPr>
          </a:p>
          <a:p>
            <a:endParaRPr lang="en-CA" dirty="0">
              <a:solidFill>
                <a:srgbClr val="264C5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70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Life Balance Solutions</a:t>
            </a:r>
          </a:p>
        </p:txBody>
      </p:sp>
    </p:spTree>
    <p:extLst>
      <p:ext uri="{BB962C8B-B14F-4D97-AF65-F5344CB8AC3E}">
        <p14:creationId xmlns:p14="http://schemas.microsoft.com/office/powerpoint/2010/main" val="2169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371128"/>
            <a:ext cx="5112568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New Parent Support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675060" y="2203117"/>
            <a:ext cx="45450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1698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82625" indent="-21907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>
                <a:srgbClr val="47A141"/>
              </a:buClr>
              <a:buFontTx/>
              <a:buNone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Expert information/advice from </a:t>
            </a:r>
            <a:br>
              <a:rPr lang="en-US" altLang="en-US" sz="2000" dirty="0">
                <a:solidFill>
                  <a:srgbClr val="404040"/>
                </a:solidFill>
              </a:rPr>
            </a:br>
            <a:r>
              <a:rPr lang="en-US" altLang="en-US" sz="2000" dirty="0">
                <a:solidFill>
                  <a:srgbClr val="404040"/>
                </a:solidFill>
              </a:rPr>
              <a:t>a parenting specialist</a:t>
            </a:r>
          </a:p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Package of information tailored</a:t>
            </a:r>
            <a:br>
              <a:rPr lang="en-US" altLang="en-US" sz="2000" dirty="0">
                <a:solidFill>
                  <a:srgbClr val="404040"/>
                </a:solidFill>
              </a:rPr>
            </a:br>
            <a:r>
              <a:rPr lang="en-US" altLang="en-US" sz="2000" dirty="0">
                <a:solidFill>
                  <a:srgbClr val="404040"/>
                </a:solidFill>
              </a:rPr>
              <a:t>for specific needs </a:t>
            </a:r>
          </a:p>
          <a:p>
            <a:pPr algn="ctr"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Post-delivery support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120952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47A141"/>
                </a:solidFill>
              </a:rPr>
              <a:t>Coaching and information on what to expect and how to succeed as a new parent.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C46BA-1E71-7A60-463E-74DC6C852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269321"/>
            <a:ext cx="3967952" cy="360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 r="4001" b="11070"/>
          <a:stretch/>
        </p:blipFill>
        <p:spPr>
          <a:xfrm>
            <a:off x="4542972" y="2262358"/>
            <a:ext cx="4608512" cy="3816424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6760" y="371128"/>
            <a:ext cx="6705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Childcare and Parenting</a:t>
            </a:r>
            <a:r>
              <a:rPr lang="en-US" altLang="en-US" sz="3200" dirty="0">
                <a:solidFill>
                  <a:schemeClr val="bg1"/>
                </a:solidFill>
              </a:rPr>
              <a:t> and Parenting</a:t>
            </a:r>
            <a:br>
              <a:rPr lang="en-US" altLang="en-US" sz="3200" dirty="0">
                <a:solidFill>
                  <a:schemeClr val="bg1"/>
                </a:solidFill>
              </a:rPr>
            </a:b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6048" y="2213570"/>
            <a:ext cx="561414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82625" indent="-21907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Consultation with a childcare specialist </a:t>
            </a: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Customized resources to match the need: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 Child or daycare facilities 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 Adoption services 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 Special needs/gifted 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 Summer camps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 and much more…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Personalized package with resource information, as needed</a:t>
            </a:r>
          </a:p>
          <a:p>
            <a:pPr eaLnBrk="1" hangingPunct="1">
              <a:spcBef>
                <a:spcPct val="0"/>
              </a:spcBef>
              <a:buClr>
                <a:srgbClr val="00799C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799C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solidFill>
                <a:srgbClr val="40404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26876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7A141"/>
                </a:solidFill>
              </a:rPr>
              <a:t>Support for parents who face parenting or family challenges.</a:t>
            </a:r>
          </a:p>
        </p:txBody>
      </p:sp>
    </p:spTree>
    <p:extLst>
      <p:ext uri="{BB962C8B-B14F-4D97-AF65-F5344CB8AC3E}">
        <p14:creationId xmlns:p14="http://schemas.microsoft.com/office/powerpoint/2010/main" val="26839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6760" y="371128"/>
            <a:ext cx="6705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Elder and Family Care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755576" y="1138099"/>
            <a:ext cx="68492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47A141"/>
                </a:solidFill>
              </a:rPr>
              <a:t>Support for people caring for aging parents or loved ones.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6048" y="2213570"/>
            <a:ext cx="561414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82625" indent="-21907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Consultation with a elder care specialist </a:t>
            </a: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Customized resources to match the need: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Support options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Long-term care facilities 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Seniors’ residences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Mobility tools 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and much more…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Personalized package with resource information, as needed</a:t>
            </a:r>
          </a:p>
          <a:p>
            <a:pPr eaLnBrk="1" hangingPunct="1">
              <a:spcBef>
                <a:spcPct val="0"/>
              </a:spcBef>
              <a:buClr>
                <a:srgbClr val="00799C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799C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solidFill>
                <a:srgbClr val="40404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2C8C1-3156-7A2F-6D75-E201C008F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924944"/>
            <a:ext cx="3107135" cy="29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11" y="2505636"/>
            <a:ext cx="3539901" cy="3539901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6760" y="404664"/>
            <a:ext cx="6705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Financial Consultation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endParaRPr lang="en-CA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1124744"/>
            <a:ext cx="741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47A141"/>
                </a:solidFill>
              </a:rPr>
              <a:t>Helping people enjoy financial peace of mind.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826815" y="1845012"/>
            <a:ext cx="5905425" cy="3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88975" indent="-2254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268288" indent="-268288" defTabSz="914400" eaLnBrk="1" hangingPunct="1">
              <a:spcBef>
                <a:spcPct val="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One-on-one consultation with a financial expert</a:t>
            </a:r>
          </a:p>
          <a:p>
            <a:pPr marL="268288" indent="-268288" defTabSz="914400" eaLnBrk="1" hangingPunct="1">
              <a:spcBef>
                <a:spcPct val="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404040"/>
              </a:solidFill>
            </a:endParaRPr>
          </a:p>
          <a:p>
            <a:pPr marL="268288" indent="-268288" defTabSz="914400" eaLnBrk="1" hangingPunct="1">
              <a:spcBef>
                <a:spcPct val="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Guidance for a broad range of issues including:</a:t>
            </a:r>
          </a:p>
          <a:p>
            <a:pPr lvl="1" defTabSz="9144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Financial goal setting</a:t>
            </a:r>
          </a:p>
          <a:p>
            <a:pPr lvl="1" defTabSz="9144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Budgeting</a:t>
            </a:r>
          </a:p>
          <a:p>
            <a:pPr lvl="1" defTabSz="9144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Getting out of debt</a:t>
            </a:r>
          </a:p>
          <a:p>
            <a:pPr lvl="1" defTabSz="9144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Establishing or rebuilding credit</a:t>
            </a:r>
          </a:p>
          <a:p>
            <a:pPr lvl="1" defTabSz="9144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Financial challenges resulting from separation/divorce, disability, income loss</a:t>
            </a:r>
          </a:p>
          <a:p>
            <a:pPr lvl="1" defTabSz="9144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Estate and retirement planning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787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0" b="27726"/>
          <a:stretch/>
        </p:blipFill>
        <p:spPr>
          <a:xfrm>
            <a:off x="3447775" y="3284984"/>
            <a:ext cx="5696225" cy="2793798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293" y="404664"/>
            <a:ext cx="49688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Legal Advisory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52400" y="1628775"/>
            <a:ext cx="4059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endParaRPr lang="en-CA" altLang="en-US" sz="1800" dirty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55576" y="1988840"/>
            <a:ext cx="5760640" cy="3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One-on-one advice/consultation with a lawyer  </a:t>
            </a:r>
          </a:p>
          <a:p>
            <a:pPr algn="ctr"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404040"/>
              </a:solidFill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Guidance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n-US" altLang="en-US" sz="2000" dirty="0">
                <a:solidFill>
                  <a:srgbClr val="404040"/>
                </a:solidFill>
              </a:rPr>
              <a:t> a broad range of issues including: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Family law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Civil litigation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Real estate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Wills and estates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Criminal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Immigration law</a:t>
            </a:r>
          </a:p>
          <a:p>
            <a:pPr eaLnBrk="1" hangingPunct="1">
              <a:spcBef>
                <a:spcPct val="5000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Lawyer referrals available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1124744"/>
            <a:ext cx="741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47A141"/>
                </a:solidFill>
              </a:rPr>
              <a:t>Providing consultation and clarification on legal matters.</a:t>
            </a:r>
          </a:p>
        </p:txBody>
      </p:sp>
    </p:spTree>
    <p:extLst>
      <p:ext uri="{BB962C8B-B14F-4D97-AF65-F5344CB8AC3E}">
        <p14:creationId xmlns:p14="http://schemas.microsoft.com/office/powerpoint/2010/main" val="28726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293" y="371128"/>
            <a:ext cx="49688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Relationship Solutions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827584" y="1196752"/>
            <a:ext cx="67693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47A141"/>
                </a:solidFill>
              </a:rPr>
              <a:t>Support for people looking to revitalize their relationship connection.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467854" y="2087122"/>
            <a:ext cx="3744416" cy="332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Self-directed resource</a:t>
            </a:r>
            <a:endParaRPr lang="en-US" altLang="en-US" sz="1600" dirty="0">
              <a:solidFill>
                <a:srgbClr val="40404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Ideal for couples looking to: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Reignite the flame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Improve communication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Positively deal with conflict 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Grow together as a couple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Prepare for cohabitation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B6D4C-7454-93BF-7630-AE8C2AF97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70" y="3284984"/>
            <a:ext cx="482576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29600" cy="908050"/>
          </a:xfrm>
        </p:spPr>
        <p:txBody>
          <a:bodyPr/>
          <a:lstStyle/>
          <a:p>
            <a:pPr algn="l"/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Grief and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124744"/>
            <a:ext cx="8064896" cy="4525963"/>
          </a:xfrm>
        </p:spPr>
        <p:txBody>
          <a:bodyPr/>
          <a:lstStyle/>
          <a:p>
            <a:r>
              <a:rPr lang="en-US" sz="2400" dirty="0">
                <a:solidFill>
                  <a:srgbClr val="64BA56"/>
                </a:solidFill>
                <a:latin typeface="+mn-lt"/>
              </a:rPr>
              <a:t>Grieving can be an overwhelming and complex process</a:t>
            </a:r>
            <a:r>
              <a:rPr lang="en-US" sz="2400" dirty="0">
                <a:solidFill>
                  <a:srgbClr val="64BA56"/>
                </a:solidFill>
                <a:latin typeface="+mj-lt"/>
              </a:rPr>
              <a:t>. </a:t>
            </a:r>
          </a:p>
          <a:p>
            <a:endParaRPr lang="en-GB" sz="1800" b="1" dirty="0">
              <a:solidFill>
                <a:srgbClr val="64BA56"/>
              </a:solidFill>
              <a:latin typeface="+mj-lt"/>
            </a:endParaRPr>
          </a:p>
          <a:p>
            <a:pPr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Self-directed resource</a:t>
            </a:r>
            <a:endParaRPr lang="en-US" altLang="en-US" sz="1600" dirty="0">
              <a:solidFill>
                <a:srgbClr val="404040"/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Ideal for individuals looking for help with: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Recently losing a loved one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Divorce or relationship loss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Job loss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Child grief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  <a:latin typeface="+mj-lt"/>
              </a:rPr>
              <a:t>Emotional support </a:t>
            </a:r>
          </a:p>
          <a:p>
            <a:endParaRPr lang="en-GB" sz="1800" dirty="0">
              <a:solidFill>
                <a:srgbClr val="64BA5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88C9D-3197-BFF8-ACAD-49B03163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636912"/>
            <a:ext cx="3606657" cy="32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"/>
          <p:cNvSpPr txBox="1">
            <a:spLocks noChangeArrowheads="1"/>
          </p:cNvSpPr>
          <p:nvPr/>
        </p:nvSpPr>
        <p:spPr bwMode="auto">
          <a:xfrm>
            <a:off x="828178" y="1229072"/>
            <a:ext cx="7848278" cy="147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4950" indent="-2349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ct val="25000"/>
              </a:spcAft>
              <a:defRPr/>
            </a:pPr>
            <a:r>
              <a:rPr lang="en-CA" sz="2200" dirty="0">
                <a:solidFill>
                  <a:srgbClr val="47A141"/>
                </a:solidFill>
              </a:rPr>
              <a:t>Focuses on the cognitive aspects of stress, and connections between thoughts and feelings. Sessions will encompass stress management, lifestyle, priority management and tools such as meditation and relaxation techniques</a:t>
            </a:r>
            <a:endParaRPr lang="en-US" dirty="0"/>
          </a:p>
        </p:txBody>
      </p:sp>
      <p:sp>
        <p:nvSpPr>
          <p:cNvPr id="5" name="Title 5"/>
          <p:cNvSpPr>
            <a:spLocks/>
          </p:cNvSpPr>
          <p:nvPr/>
        </p:nvSpPr>
        <p:spPr bwMode="auto">
          <a:xfrm>
            <a:off x="1044649" y="371128"/>
            <a:ext cx="7343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CA" altLang="en-US" sz="3200" dirty="0">
                <a:solidFill>
                  <a:srgbClr val="00799C"/>
                </a:solidFill>
                <a:latin typeface="+mj-lt"/>
                <a:ea typeface="ＭＳ Ｐゴシック" pitchFamily="34" charset="-128"/>
                <a:cs typeface="+mn-cs"/>
              </a:rPr>
              <a:t>Stress Solutions</a:t>
            </a:r>
            <a:endParaRPr lang="en-US" altLang="en-US" sz="3200" dirty="0">
              <a:solidFill>
                <a:srgbClr val="00799C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11560" y="2708921"/>
            <a:ext cx="4518855" cy="3496072"/>
          </a:xfrm>
          <a:prstGeom prst="rect">
            <a:avLst/>
          </a:prstGeom>
          <a:noFill/>
          <a:ln>
            <a:noFill/>
          </a:ln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4950" indent="-2349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Expert information/advice from a qualified coach/stress specialist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Addresses the nature of the concerns raised directing the client to the most appropriate and best-suited service to support the presenting issue(s) or concern(s)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Includes a letter of resources and a welcome document, providing an overview of stress issues and stress management techniques</a:t>
            </a:r>
            <a:endParaRPr lang="en-US" dirty="0"/>
          </a:p>
          <a:p>
            <a:pPr eaLnBrk="1" hangingPunct="1">
              <a:spcAft>
                <a:spcPct val="25000"/>
              </a:spcAft>
              <a:buFont typeface="Wingdings" pitchFamily="2" charset="2"/>
              <a:buChar char="ü"/>
              <a:defRPr/>
            </a:pPr>
            <a:endParaRPr lang="en-US" b="1" dirty="0"/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7B985-A70F-941F-9EEB-9C5F4681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415" y="3954693"/>
            <a:ext cx="3580445" cy="1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Health Smart Coaching</a:t>
            </a:r>
          </a:p>
        </p:txBody>
      </p:sp>
    </p:spTree>
    <p:extLst>
      <p:ext uri="{BB962C8B-B14F-4D97-AF65-F5344CB8AC3E}">
        <p14:creationId xmlns:p14="http://schemas.microsoft.com/office/powerpoint/2010/main" val="2169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115616" y="426021"/>
            <a:ext cx="4572000" cy="5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CA" altLang="en-US" dirty="0">
                <a:solidFill>
                  <a:srgbClr val="00799C"/>
                </a:solidFill>
              </a:rPr>
              <a:t>Agenda</a:t>
            </a:r>
          </a:p>
        </p:txBody>
      </p:sp>
      <p:sp>
        <p:nvSpPr>
          <p:cNvPr id="7172" name="Rectangle 3"/>
          <p:cNvSpPr txBox="1">
            <a:spLocks noChangeArrowheads="1"/>
          </p:cNvSpPr>
          <p:nvPr/>
        </p:nvSpPr>
        <p:spPr bwMode="auto">
          <a:xfrm>
            <a:off x="1389696" y="1633653"/>
            <a:ext cx="605790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457200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500" dirty="0">
                <a:solidFill>
                  <a:srgbClr val="264C59"/>
                </a:solidFill>
              </a:rPr>
              <a:t>About Homewood Health™</a:t>
            </a:r>
          </a:p>
          <a:p>
            <a:pPr marL="457200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500" dirty="0">
                <a:solidFill>
                  <a:srgbClr val="264C59"/>
                </a:solidFill>
              </a:rPr>
              <a:t>Your</a:t>
            </a:r>
            <a:r>
              <a:rPr lang="en-CA" altLang="en-US" sz="2500" b="1" dirty="0">
                <a:solidFill>
                  <a:srgbClr val="264C59"/>
                </a:solidFill>
              </a:rPr>
              <a:t> </a:t>
            </a:r>
            <a:r>
              <a:rPr lang="en-CA" altLang="en-US" sz="2500" dirty="0">
                <a:solidFill>
                  <a:srgbClr val="264C59"/>
                </a:solidFill>
              </a:rPr>
              <a:t>MFAP</a:t>
            </a:r>
          </a:p>
          <a:p>
            <a:pPr marL="914400" lvl="1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300" dirty="0">
                <a:solidFill>
                  <a:srgbClr val="264C59"/>
                </a:solidFill>
              </a:rPr>
              <a:t>Counselling </a:t>
            </a:r>
          </a:p>
          <a:p>
            <a:pPr marL="914400" lvl="1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300" dirty="0">
                <a:solidFill>
                  <a:srgbClr val="264C59"/>
                </a:solidFill>
              </a:rPr>
              <a:t>Life Smart Coaching</a:t>
            </a:r>
          </a:p>
          <a:p>
            <a:pPr marL="914400" lvl="1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300" dirty="0">
                <a:solidFill>
                  <a:srgbClr val="264C59"/>
                </a:solidFill>
              </a:rPr>
              <a:t>Homeweb.ca</a:t>
            </a:r>
          </a:p>
          <a:p>
            <a:pPr marL="457200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500" dirty="0">
                <a:solidFill>
                  <a:srgbClr val="264C59"/>
                </a:solidFill>
              </a:rPr>
              <a:t>Confidentiality</a:t>
            </a:r>
          </a:p>
          <a:p>
            <a:pPr marL="457200" indent="-457200"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</a:pPr>
            <a:r>
              <a:rPr lang="en-CA" altLang="en-US" sz="2500" dirty="0">
                <a:solidFill>
                  <a:srgbClr val="264C59"/>
                </a:solidFill>
              </a:rPr>
              <a:t>Accessing the MFAP</a:t>
            </a:r>
          </a:p>
        </p:txBody>
      </p:sp>
    </p:spTree>
    <p:extLst>
      <p:ext uri="{BB962C8B-B14F-4D97-AF65-F5344CB8AC3E}">
        <p14:creationId xmlns:p14="http://schemas.microsoft.com/office/powerpoint/2010/main" val="19901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1"/>
          <a:stretch/>
        </p:blipFill>
        <p:spPr>
          <a:xfrm>
            <a:off x="4644008" y="2016837"/>
            <a:ext cx="4499992" cy="4061945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6760" y="404664"/>
            <a:ext cx="6705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/>
            <a:r>
              <a:rPr lang="en-US" altLang="en-US" sz="3200" dirty="0">
                <a:solidFill>
                  <a:srgbClr val="00829B"/>
                </a:solidFill>
              </a:rPr>
              <a:t>Nutritional Coaching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1126485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47A141"/>
                </a:solidFill>
                <a:latin typeface="+mj-lt"/>
              </a:rPr>
              <a:t>Helps to improve eating habits and understand how nutrition can positively impact some illnesses. </a:t>
            </a:r>
          </a:p>
        </p:txBody>
      </p:sp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755576" y="2046790"/>
            <a:ext cx="5904656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92150" indent="-2349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268288" lvl="1" indent="-268288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Registered Dietitians provide:</a:t>
            </a:r>
          </a:p>
          <a:p>
            <a:pPr marL="793750" lvl="2" indent="-3429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initial assessment</a:t>
            </a:r>
          </a:p>
          <a:p>
            <a:pPr marL="793750" lvl="2" indent="-3429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step-by-step action plan</a:t>
            </a:r>
          </a:p>
          <a:p>
            <a:pPr marL="793750" lvl="2" indent="-34290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‘how to’ </a:t>
            </a:r>
            <a:r>
              <a:rPr lang="en-US" altLang="en-US" sz="2000" dirty="0">
                <a:solidFill>
                  <a:srgbClr val="404040"/>
                </a:solidFill>
              </a:rPr>
              <a:t>advice and coaching</a:t>
            </a:r>
          </a:p>
          <a:p>
            <a:pPr marL="268288" lvl="1" indent="-268288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Tx/>
              <a:buChar char="•"/>
            </a:pPr>
            <a:endParaRPr lang="en-US" altLang="en-US" sz="1600" dirty="0">
              <a:solidFill>
                <a:srgbClr val="404040"/>
              </a:solidFill>
            </a:endParaRPr>
          </a:p>
          <a:p>
            <a:pPr marL="268288" lvl="1" indent="-268288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Tx/>
              <a:buChar char="•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Helpful</a:t>
            </a:r>
            <a:r>
              <a:rPr lang="en-US" altLang="en-US" sz="2000" dirty="0">
                <a:solidFill>
                  <a:srgbClr val="404040"/>
                </a:solidFill>
              </a:rPr>
              <a:t> for weight management,                    eating for energy, disease state             management</a:t>
            </a:r>
          </a:p>
          <a:p>
            <a:pPr marL="268288" lvl="1" indent="-268288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FontTx/>
              <a:buChar char="•"/>
            </a:pPr>
            <a:endParaRPr lang="en-US" altLang="en-US" sz="1600" dirty="0">
              <a:solidFill>
                <a:srgbClr val="404040"/>
              </a:solidFill>
            </a:endParaRPr>
          </a:p>
          <a:p>
            <a:pPr marL="0" lvl="1" indent="0" eaLnBrk="1" hangingPunct="1">
              <a:spcBef>
                <a:spcPts val="200"/>
              </a:spcBef>
              <a:spcAft>
                <a:spcPts val="200"/>
              </a:spcAft>
              <a:buClr>
                <a:srgbClr val="47A141"/>
              </a:buClr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defTabSz="914400" eaLnBrk="1" hangingPunct="1">
              <a:spcBef>
                <a:spcPct val="50000"/>
              </a:spcBef>
              <a:buFontTx/>
              <a:buNone/>
            </a:pPr>
            <a:endParaRPr lang="en-US" altLang="en-US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06659" y="1955741"/>
            <a:ext cx="498974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79450" indent="-222250" eaLnBrk="0" hangingPunct="0">
              <a:spcBef>
                <a:spcPct val="20000"/>
              </a:spcBef>
              <a:buFont typeface="Arial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Participants receive access to a range of online tools and resources including: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‾"/>
            </a:pPr>
            <a:r>
              <a:rPr lang="en-US" altLang="en-US" sz="1800" dirty="0">
                <a:solidFill>
                  <a:srgbClr val="404040"/>
                </a:solidFill>
              </a:rPr>
              <a:t>A Readiness for Change questionnaire</a:t>
            </a:r>
          </a:p>
          <a:p>
            <a:pPr lvl="1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‾"/>
            </a:pPr>
            <a:r>
              <a:rPr lang="en-US" altLang="en-US" sz="1800" dirty="0">
                <a:solidFill>
                  <a:srgbClr val="404040"/>
                </a:solidFill>
              </a:rPr>
              <a:t>Articles</a:t>
            </a:r>
          </a:p>
          <a:p>
            <a:pPr marL="457200" lvl="1" indent="0" eaLnBrk="1" hangingPunct="1">
              <a:spcBef>
                <a:spcPct val="0"/>
              </a:spcBef>
              <a:buClr>
                <a:srgbClr val="47A141"/>
              </a:buClr>
              <a:buNone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Includes coaching with a </a:t>
            </a:r>
            <a:r>
              <a:rPr lang="en-US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behaviour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-change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consultant with expertise in the ‘goal’ area</a:t>
            </a: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Develop new </a:t>
            </a:r>
            <a:r>
              <a:rPr lang="en-US" altLang="en-US" sz="2000" dirty="0" err="1">
                <a:solidFill>
                  <a:srgbClr val="404040"/>
                </a:solidFill>
              </a:rPr>
              <a:t>behaviours</a:t>
            </a:r>
            <a:r>
              <a:rPr lang="en-US" altLang="en-US" sz="2000" dirty="0">
                <a:solidFill>
                  <a:srgbClr val="404040"/>
                </a:solidFill>
              </a:rPr>
              <a:t> to create positive and lasting lifestyle, productivity and work life changes</a:t>
            </a:r>
            <a:endParaRPr lang="en-US" altLang="en-US" sz="1600" dirty="0">
              <a:solidFill>
                <a:srgbClr val="404040"/>
              </a:solidFill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1106760" y="404664"/>
            <a:ext cx="670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29B"/>
                </a:solidFill>
              </a:rPr>
              <a:t>Jumpstart your Wellness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12474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47A141"/>
                </a:solidFill>
              </a:rPr>
              <a:t>Support for people looking to achieve specific health and wellness goals.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84D96-8AD8-1423-DDA8-B04081E24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310" y="2924944"/>
            <a:ext cx="386069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" b="2555"/>
          <a:stretch/>
        </p:blipFill>
        <p:spPr>
          <a:xfrm>
            <a:off x="4384442" y="1293717"/>
            <a:ext cx="4752528" cy="4785627"/>
          </a:xfrm>
          <a:prstGeom prst="rect">
            <a:avLst/>
          </a:prstGeom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826889" y="2032387"/>
            <a:ext cx="511326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92150" indent="-2349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Helps to address:</a:t>
            </a:r>
          </a:p>
          <a:p>
            <a:pPr lvl="1"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̶"/>
            </a:pPr>
            <a:r>
              <a:rPr lang="en-US" altLang="en-US" sz="2000" dirty="0">
                <a:solidFill>
                  <a:srgbClr val="404040"/>
                </a:solidFill>
              </a:rPr>
              <a:t>physical dependence</a:t>
            </a:r>
          </a:p>
          <a:p>
            <a:pPr lvl="1"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̶"/>
            </a:pPr>
            <a:r>
              <a:rPr lang="en-US" altLang="en-US" sz="2000" dirty="0">
                <a:solidFill>
                  <a:srgbClr val="404040"/>
                </a:solidFill>
              </a:rPr>
              <a:t>psychological dependence</a:t>
            </a:r>
          </a:p>
          <a:p>
            <a:pPr lvl="1"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̶"/>
            </a:pPr>
            <a:r>
              <a:rPr lang="en-US" altLang="en-US" sz="2000" dirty="0">
                <a:solidFill>
                  <a:srgbClr val="404040"/>
                </a:solidFill>
              </a:rPr>
              <a:t>foundations of successful</a:t>
            </a:r>
            <a:br>
              <a:rPr lang="en-US" altLang="en-US" sz="2000" dirty="0">
                <a:solidFill>
                  <a:srgbClr val="404040"/>
                </a:solidFill>
              </a:rPr>
            </a:br>
            <a:r>
              <a:rPr lang="en-US" altLang="en-US" sz="2000" dirty="0" err="1">
                <a:solidFill>
                  <a:srgbClr val="404040"/>
                </a:solidFill>
              </a:rPr>
              <a:t>behaviour</a:t>
            </a:r>
            <a:r>
              <a:rPr lang="en-US" altLang="en-US" sz="2000" dirty="0">
                <a:solidFill>
                  <a:srgbClr val="404040"/>
                </a:solidFill>
              </a:rPr>
              <a:t> change</a:t>
            </a:r>
          </a:p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Specialists provide coaching incorporating the latest, proven </a:t>
            </a:r>
            <a:r>
              <a:rPr lang="en-US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behaviour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-change techniques</a:t>
            </a:r>
          </a:p>
          <a:p>
            <a:pPr marL="0" indent="0"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help direct you to a comprehensive program of your choice </a:t>
            </a:r>
          </a:p>
          <a:p>
            <a:pPr defTabSz="9144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algn="ctr" defTabSz="914400" eaLnBrk="1" hangingPunct="1">
              <a:spcBef>
                <a:spcPct val="50000"/>
              </a:spcBef>
              <a:buFontTx/>
              <a:buChar char="•"/>
            </a:pPr>
            <a:endParaRPr lang="en-US" altLang="en-US" sz="2000" dirty="0"/>
          </a:p>
          <a:p>
            <a:pPr algn="ctr" defTabSz="914400" eaLnBrk="1" hangingPunct="1">
              <a:spcBef>
                <a:spcPct val="50000"/>
              </a:spcBef>
              <a:buFontTx/>
              <a:buChar char="•"/>
            </a:pPr>
            <a:endParaRPr lang="en-US" altLang="en-US" sz="2000" dirty="0"/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1115616" y="404664"/>
            <a:ext cx="463562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29B"/>
                </a:solidFill>
              </a:rPr>
              <a:t>Smoking Cessation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112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47A141"/>
                </a:solidFill>
              </a:rPr>
              <a:t>Support for quitting one of the most </a:t>
            </a:r>
            <a:r>
              <a:rPr lang="en-US" altLang="en-US" sz="2400" dirty="0">
                <a:solidFill>
                  <a:srgbClr val="5FB850"/>
                </a:solidFill>
              </a:rPr>
              <a:t>difficult</a:t>
            </a:r>
            <a:r>
              <a:rPr lang="en-US" altLang="en-US" sz="2400" strike="sngStrike" dirty="0">
                <a:solidFill>
                  <a:srgbClr val="5FB850"/>
                </a:solidFill>
              </a:rPr>
              <a:t> </a:t>
            </a:r>
            <a:r>
              <a:rPr lang="en-US" altLang="en-US" sz="2400" dirty="0">
                <a:solidFill>
                  <a:srgbClr val="47A141"/>
                </a:solidFill>
              </a:rPr>
              <a:t>addictions. </a:t>
            </a:r>
          </a:p>
        </p:txBody>
      </p:sp>
    </p:spTree>
    <p:extLst>
      <p:ext uri="{BB962C8B-B14F-4D97-AF65-F5344CB8AC3E}">
        <p14:creationId xmlns:p14="http://schemas.microsoft.com/office/powerpoint/2010/main" val="13331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Career Smart Coaching</a:t>
            </a:r>
          </a:p>
        </p:txBody>
      </p:sp>
    </p:spTree>
    <p:extLst>
      <p:ext uri="{BB962C8B-B14F-4D97-AF65-F5344CB8AC3E}">
        <p14:creationId xmlns:p14="http://schemas.microsoft.com/office/powerpoint/2010/main" val="2169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404664"/>
            <a:ext cx="7596187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/>
            <a:r>
              <a:rPr lang="en-US" altLang="en-US" sz="3200" dirty="0">
                <a:solidFill>
                  <a:srgbClr val="00829B"/>
                </a:solidFill>
              </a:rPr>
              <a:t>Career Coaching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05273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47A141"/>
                </a:solidFill>
              </a:rPr>
              <a:t>Assists people in identifying and articulating skills, aptitudes, values, personality traits, and interests related to their career.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06697" y="2253065"/>
            <a:ext cx="493159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92150" indent="-2349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404040"/>
                </a:solidFill>
              </a:rPr>
              <a:t>Depending on individual need, coaching is provided related to career areas,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including</a:t>
            </a:r>
            <a:r>
              <a:rPr lang="en-US" altLang="en-US" sz="2000" dirty="0">
                <a:solidFill>
                  <a:srgbClr val="404040"/>
                </a:solidFill>
              </a:rPr>
              <a:t>: </a:t>
            </a:r>
          </a:p>
          <a:p>
            <a:pPr defTabSz="91440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2000" dirty="0">
              <a:solidFill>
                <a:srgbClr val="404040"/>
              </a:solidFill>
            </a:endParaRPr>
          </a:p>
          <a:p>
            <a:pPr marL="463550" lvl="1" indent="-285750"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Problem solving and conflict resolution</a:t>
            </a:r>
          </a:p>
          <a:p>
            <a:pPr marL="463550" lvl="1" indent="-285750"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Change and transition management</a:t>
            </a:r>
          </a:p>
          <a:p>
            <a:pPr marL="463550" lvl="1" indent="-285750"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Time management</a:t>
            </a:r>
          </a:p>
          <a:p>
            <a:pPr marL="463550" lvl="1" indent="-285750"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Stress management and work-life balance</a:t>
            </a:r>
          </a:p>
          <a:p>
            <a:pPr marL="463550" lvl="1" indent="-285750" defTabSz="914400" eaLnBrk="1" hangingPunct="1">
              <a:spcBef>
                <a:spcPct val="0"/>
              </a:spcBef>
              <a:spcAft>
                <a:spcPts val="600"/>
              </a:spcAft>
              <a:buClr>
                <a:srgbClr val="47A141"/>
              </a:buClr>
              <a:buFont typeface="Arial" panose="020B0604020202020204" pitchFamily="34" charset="0"/>
              <a:buChar char="−"/>
            </a:pPr>
            <a:r>
              <a:rPr lang="en-US" altLang="en-US" sz="2000" dirty="0">
                <a:solidFill>
                  <a:srgbClr val="404040"/>
                </a:solidFill>
              </a:rPr>
              <a:t>Building cooperation with co-workers</a:t>
            </a:r>
            <a:endParaRPr lang="en-US" alt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03649-F595-75D2-AE4A-DFBDE105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37" y="2588849"/>
            <a:ext cx="3773751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6760" y="371128"/>
            <a:ext cx="5049416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Shift Worker Support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755576" y="2203117"/>
            <a:ext cx="504023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404040"/>
                </a:solidFill>
              </a:rPr>
              <a:t>Specialists conduct a full assessment of areas typically affected by working shifts, such as sleep, nutrition</a:t>
            </a:r>
            <a:br>
              <a:rPr lang="en-US" altLang="en-US" sz="2000" dirty="0">
                <a:solidFill>
                  <a:srgbClr val="404040"/>
                </a:solidFill>
              </a:rPr>
            </a:br>
            <a:r>
              <a:rPr lang="en-US" altLang="en-US" sz="2000" dirty="0">
                <a:solidFill>
                  <a:srgbClr val="404040"/>
                </a:solidFill>
              </a:rPr>
              <a:t>and diet, social challenges,</a:t>
            </a:r>
            <a:br>
              <a:rPr lang="en-US" altLang="en-US" sz="2000" dirty="0">
                <a:solidFill>
                  <a:srgbClr val="404040"/>
                </a:solidFill>
              </a:rPr>
            </a:br>
            <a:r>
              <a:rPr lang="en-US" altLang="en-US" sz="2000" dirty="0">
                <a:solidFill>
                  <a:srgbClr val="404040"/>
                </a:solidFill>
              </a:rPr>
              <a:t> home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environment, etc. </a:t>
            </a:r>
          </a:p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1" hangingPunct="1"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Coaching, tips, online, and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resources are provided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depending on the needs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highlighted in the </a:t>
            </a:r>
            <a:r>
              <a:rPr lang="en-US" altLang="en-US" sz="2000" dirty="0">
                <a:solidFill>
                  <a:srgbClr val="404040"/>
                </a:solidFill>
              </a:rPr>
              <a:t>assessment. 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1196752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7A141"/>
                </a:solidFill>
              </a:rPr>
              <a:t>Assists in making shift work easier and shift workers healthier.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030B9-C0E8-09D5-DAA7-363094D66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96" y="1916832"/>
            <a:ext cx="3017782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259632" y="1124744"/>
            <a:ext cx="6640513" cy="2428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000" dirty="0">
                <a:solidFill>
                  <a:srgbClr val="00829B"/>
                </a:solidFill>
              </a:rPr>
              <a:t>Counselling Services </a:t>
            </a:r>
            <a:br>
              <a:rPr lang="en-CA" altLang="en-US" sz="4000" dirty="0">
                <a:solidFill>
                  <a:srgbClr val="00829B"/>
                </a:solidFill>
              </a:rPr>
            </a:br>
            <a:endParaRPr lang="en-US" altLang="en-US" sz="2000" dirty="0">
              <a:solidFill>
                <a:srgbClr val="008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4" b="22858"/>
          <a:stretch/>
        </p:blipFill>
        <p:spPr>
          <a:xfrm>
            <a:off x="4573124" y="2478382"/>
            <a:ext cx="4607388" cy="3600400"/>
          </a:xfrm>
          <a:prstGeom prst="rect">
            <a:avLst/>
          </a:prstGeom>
        </p:spPr>
      </p:pic>
      <p:sp>
        <p:nvSpPr>
          <p:cNvPr id="450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371128"/>
            <a:ext cx="7272808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About Counselling</a:t>
            </a:r>
          </a:p>
        </p:txBody>
      </p:sp>
      <p:sp>
        <p:nvSpPr>
          <p:cNvPr id="45060" name="Text Box 13"/>
          <p:cNvSpPr txBox="1">
            <a:spLocks noChangeArrowheads="1"/>
          </p:cNvSpPr>
          <p:nvPr/>
        </p:nvSpPr>
        <p:spPr bwMode="auto">
          <a:xfrm>
            <a:off x="323528" y="1205170"/>
            <a:ext cx="5400600" cy="503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2000" dirty="0">
                <a:solidFill>
                  <a:srgbClr val="404040"/>
                </a:solidFill>
              </a:rPr>
              <a:t>Short-term, solution-focused counselling — a client-</a:t>
            </a:r>
            <a:r>
              <a:rPr lang="en-CA" altLang="en-US" sz="2000" dirty="0">
                <a:solidFill>
                  <a:srgbClr val="404040"/>
                </a:solidFill>
              </a:rPr>
              <a:t>centred</a:t>
            </a:r>
            <a:r>
              <a:rPr lang="en-US" altLang="en-US" sz="2000" dirty="0">
                <a:solidFill>
                  <a:srgbClr val="404040"/>
                </a:solidFill>
              </a:rPr>
              <a:t> approach to goal setting and problem solving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2000" dirty="0">
                <a:solidFill>
                  <a:srgbClr val="404040"/>
                </a:solidFill>
              </a:rPr>
              <a:t>Bridging to community services, specialized referrals and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treatment,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needed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 standards include a minimum of Masters degree 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Multilingual, diverse clinical net</a:t>
            </a:r>
            <a:r>
              <a:rPr lang="en-US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work; counsellors are experts across many areas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2000" dirty="0">
                <a:solidFill>
                  <a:srgbClr val="64BA56"/>
                </a:solidFill>
              </a:rPr>
              <a:t>Access to elder/traditional healer/knowledge keeper/cultural advisor/spiritual leader , if preferred.</a:t>
            </a:r>
          </a:p>
          <a:p>
            <a:pPr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  <a:buNone/>
            </a:pP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Online Services</a:t>
            </a:r>
          </a:p>
        </p:txBody>
      </p:sp>
    </p:spTree>
    <p:extLst>
      <p:ext uri="{BB962C8B-B14F-4D97-AF65-F5344CB8AC3E}">
        <p14:creationId xmlns:p14="http://schemas.microsoft.com/office/powerpoint/2010/main" val="30964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2" b="15136"/>
          <a:stretch/>
        </p:blipFill>
        <p:spPr>
          <a:xfrm>
            <a:off x="4283969" y="2708921"/>
            <a:ext cx="4860032" cy="2952327"/>
          </a:xfrm>
          <a:prstGeom prst="rect">
            <a:avLst/>
          </a:prstGeom>
        </p:spPr>
      </p:pic>
      <p:sp>
        <p:nvSpPr>
          <p:cNvPr id="32772" name="Rectangle 7"/>
          <p:cNvSpPr txBox="1">
            <a:spLocks noChangeArrowheads="1"/>
          </p:cNvSpPr>
          <p:nvPr/>
        </p:nvSpPr>
        <p:spPr bwMode="auto">
          <a:xfrm>
            <a:off x="828178" y="1229072"/>
            <a:ext cx="74882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4950" indent="-2349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ct val="25000"/>
              </a:spcAft>
              <a:defRPr/>
            </a:pPr>
            <a:r>
              <a:rPr lang="en-US" sz="2200" dirty="0">
                <a:solidFill>
                  <a:srgbClr val="47A141"/>
                </a:solidFill>
              </a:rPr>
              <a:t>Online Service Locators</a:t>
            </a:r>
          </a:p>
          <a:p>
            <a:pPr marL="342900" indent="-342900" eaLnBrk="1" hangingPunct="1"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Locators for both child and elder </a:t>
            </a:r>
          </a:p>
          <a:p>
            <a:pPr marL="0" indent="0" eaLnBrk="1" hangingPunct="1">
              <a:spcAft>
                <a:spcPts val="600"/>
              </a:spcAft>
              <a:buClr>
                <a:srgbClr val="47A141"/>
              </a:buClr>
              <a:defRPr/>
            </a:pPr>
            <a:r>
              <a:rPr lang="en-US" sz="2000" dirty="0">
                <a:solidFill>
                  <a:srgbClr val="264C59"/>
                </a:solidFill>
              </a:rPr>
              <a:t>     care services</a:t>
            </a:r>
          </a:p>
          <a:p>
            <a:pPr marL="0" indent="0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200" dirty="0">
                <a:solidFill>
                  <a:srgbClr val="47A141"/>
                </a:solidFill>
              </a:rPr>
              <a:t>Health &amp; Wellness Resources </a:t>
            </a:r>
          </a:p>
          <a:p>
            <a:pPr marL="342900" indent="-342900" eaLnBrk="1" hangingPunct="1">
              <a:spcAft>
                <a:spcPts val="6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Comprehensive suite of online tools to assess </a:t>
            </a:r>
            <a:br>
              <a:rPr lang="en-US" sz="2000" dirty="0">
                <a:solidFill>
                  <a:srgbClr val="264C59"/>
                </a:solidFill>
              </a:rPr>
            </a:br>
            <a:r>
              <a:rPr lang="en-US" sz="2000" dirty="0">
                <a:solidFill>
                  <a:srgbClr val="264C59"/>
                </a:solidFill>
              </a:rPr>
              <a:t>health risk and develop improvement plans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Health Risk Assessment (HRA) tool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Health </a:t>
            </a:r>
            <a:r>
              <a:rPr lang="en-US" sz="2000" dirty="0">
                <a:solidFill>
                  <a:srgbClr val="002060"/>
                </a:solidFill>
              </a:rPr>
              <a:t>L</a:t>
            </a:r>
            <a:r>
              <a:rPr lang="en-US" sz="2000" dirty="0">
                <a:solidFill>
                  <a:srgbClr val="264C59"/>
                </a:solidFill>
              </a:rPr>
              <a:t>ibrary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200" dirty="0">
                <a:solidFill>
                  <a:srgbClr val="47A141"/>
                </a:solidFill>
              </a:rPr>
              <a:t>Online Courses </a:t>
            </a:r>
          </a:p>
          <a:p>
            <a:pPr marL="342900" indent="-342900" eaLnBrk="1" hangingPunct="1">
              <a:spcAft>
                <a:spcPct val="250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Empower</a:t>
            </a:r>
            <a:r>
              <a:rPr lang="en-US" sz="2000" dirty="0">
                <a:solidFill>
                  <a:srgbClr val="002060"/>
                </a:solidFill>
              </a:rPr>
              <a:t>s</a:t>
            </a:r>
            <a:r>
              <a:rPr lang="en-US" sz="2000" dirty="0">
                <a:solidFill>
                  <a:srgbClr val="264C59"/>
                </a:solidFill>
              </a:rPr>
              <a:t> learners to better manage </a:t>
            </a:r>
            <a:br>
              <a:rPr lang="en-US" sz="2000" dirty="0">
                <a:solidFill>
                  <a:srgbClr val="264C59"/>
                </a:solidFill>
              </a:rPr>
            </a:br>
            <a:r>
              <a:rPr lang="en-US" sz="2000" dirty="0">
                <a:solidFill>
                  <a:srgbClr val="264C59"/>
                </a:solidFill>
              </a:rPr>
              <a:t>personal health and expand work-related skill sets</a:t>
            </a:r>
          </a:p>
          <a:p>
            <a:pPr marL="0" indent="0" eaLnBrk="1" hangingPunct="1">
              <a:spcBef>
                <a:spcPct val="20000"/>
              </a:spcBef>
              <a:spcAft>
                <a:spcPct val="25000"/>
              </a:spcAft>
              <a:defRPr/>
            </a:pPr>
            <a:endParaRPr lang="en-US" sz="1800" dirty="0"/>
          </a:p>
          <a:p>
            <a:pPr eaLnBrk="1" hangingPunct="1">
              <a:spcAft>
                <a:spcPct val="25000"/>
              </a:spcAft>
              <a:buFont typeface="Wingdings" pitchFamily="2" charset="2"/>
              <a:buChar char="ü"/>
              <a:defRPr/>
            </a:pPr>
            <a:endParaRPr lang="en-US" b="1" dirty="0"/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5" name="Title 5"/>
          <p:cNvSpPr>
            <a:spLocks/>
          </p:cNvSpPr>
          <p:nvPr/>
        </p:nvSpPr>
        <p:spPr bwMode="auto">
          <a:xfrm>
            <a:off x="1044649" y="371128"/>
            <a:ext cx="7343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CA" altLang="en-US" sz="3200" dirty="0">
                <a:solidFill>
                  <a:srgbClr val="00799C"/>
                </a:solidFill>
                <a:latin typeface="+mj-lt"/>
                <a:ea typeface="ＭＳ Ｐゴシック" pitchFamily="34" charset="-128"/>
                <a:cs typeface="+mn-cs"/>
              </a:rPr>
              <a:t>Homeweb.ca</a:t>
            </a:r>
            <a:endParaRPr lang="en-US" altLang="en-US" sz="3200" dirty="0">
              <a:solidFill>
                <a:srgbClr val="00799C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76213" y="404664"/>
            <a:ext cx="6132091" cy="64807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dirty="0">
                <a:solidFill>
                  <a:srgbClr val="00829B"/>
                </a:solidFill>
              </a:rPr>
              <a:t>Who are we? </a:t>
            </a:r>
            <a:endParaRPr lang="en-US" sz="3200" dirty="0">
              <a:solidFill>
                <a:srgbClr val="00799C"/>
              </a:solidFill>
            </a:endParaRPr>
          </a:p>
        </p:txBody>
      </p:sp>
      <p:pic>
        <p:nvPicPr>
          <p:cNvPr id="4" name="Picture 6" descr="C:\Documents and Settings\gvanslyke.MAIN\My Documents\My Pictures\Homewood Health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97" y="2250554"/>
            <a:ext cx="3127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1445289"/>
            <a:ext cx="525658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300"/>
              </a:spcBef>
              <a:spcAft>
                <a:spcPts val="15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rgbClr val="264C59"/>
                </a:solidFill>
              </a:rPr>
              <a:t>Homewood is a trusted Canadian company; providing MFAP services to clients like you since 1979.</a:t>
            </a:r>
          </a:p>
          <a:p>
            <a:pPr marL="342900" indent="-342900">
              <a:lnSpc>
                <a:spcPts val="2400"/>
              </a:lnSpc>
              <a:spcBef>
                <a:spcPts val="300"/>
              </a:spcBef>
              <a:spcAft>
                <a:spcPts val="15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264C59"/>
                </a:solidFill>
              </a:rPr>
              <a:t>Homewood is Canada's leader in mental health and addiction treatment and is supported by a national network of over 4500 employees/members  and clinical experts.</a:t>
            </a:r>
          </a:p>
          <a:p>
            <a:pPr marL="342900" indent="-342900">
              <a:lnSpc>
                <a:spcPts val="2400"/>
              </a:lnSpc>
              <a:spcBef>
                <a:spcPts val="300"/>
              </a:spcBef>
              <a:spcAft>
                <a:spcPts val="15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rgbClr val="264C59"/>
                </a:solidFill>
              </a:rPr>
              <a:t>Homewood's MFAP services are delivered by qualified professionals including registered coaches and certified counsellors.</a:t>
            </a:r>
            <a:endParaRPr lang="en-US" sz="2200" dirty="0">
              <a:solidFill>
                <a:srgbClr val="264C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5035823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47A141"/>
                </a:solidFill>
              </a:rPr>
              <a:t>Immediate access to the most complete, impartial, and current information on personal and family care providers in Canada.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608" y="394940"/>
            <a:ext cx="5378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799C"/>
                </a:solidFill>
                <a:latin typeface="+mj-lt"/>
              </a:rPr>
              <a:t>Child &amp; Elder Care Locators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6119" y="1582634"/>
            <a:ext cx="3672408" cy="22064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899592" y="3770324"/>
            <a:ext cx="36791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7DA4"/>
                </a:solidFill>
                <a:cs typeface="Times New Roman" panose="02020603050405020304" pitchFamily="18" charset="0"/>
              </a:rPr>
              <a:t>LifeStage</a:t>
            </a:r>
            <a:br>
              <a:rPr lang="en-US" sz="2200" dirty="0">
                <a:solidFill>
                  <a:srgbClr val="007DA4"/>
                </a:solidFill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7DA4"/>
                </a:solidFill>
                <a:cs typeface="Times New Roman" panose="02020603050405020304" pitchFamily="18" charset="0"/>
              </a:rPr>
              <a:t>for Children &amp; Teens</a:t>
            </a:r>
            <a:endParaRPr lang="en-US" sz="2200" dirty="0">
              <a:solidFill>
                <a:srgbClr val="007DA4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32590" y="3770324"/>
            <a:ext cx="36791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7DA4"/>
                </a:solidFill>
                <a:cs typeface="Times New Roman" panose="02020603050405020304" pitchFamily="18" charset="0"/>
              </a:rPr>
              <a:t>LifeStage</a:t>
            </a:r>
            <a:br>
              <a:rPr lang="en-US" sz="2200" dirty="0">
                <a:solidFill>
                  <a:srgbClr val="007DA4"/>
                </a:solidFill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7DA4"/>
                </a:solidFill>
                <a:cs typeface="Times New Roman" panose="02020603050405020304" pitchFamily="18" charset="0"/>
              </a:rPr>
              <a:t>for Seniors</a:t>
            </a:r>
            <a:endParaRPr lang="en-US" sz="2200" dirty="0">
              <a:solidFill>
                <a:srgbClr val="007DA4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62" y="1582634"/>
            <a:ext cx="338357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01864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Health &amp; Wellness Library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10754"/>
            <a:ext cx="3300711" cy="4164919"/>
          </a:xfrm>
        </p:spPr>
        <p:txBody>
          <a:bodyPr/>
          <a:lstStyle/>
          <a:p>
            <a:pPr marL="457200" lvl="0" indent="-457200">
              <a:spcBef>
                <a:spcPts val="0"/>
              </a:spcBef>
              <a:buClr>
                <a:srgbClr val="00818E"/>
              </a:buClr>
              <a:buFont typeface="Arial" panose="020B0604020202020204" pitchFamily="34" charset="0"/>
              <a:buChar char="•"/>
              <a:defRPr/>
            </a:pPr>
            <a:r>
              <a:rPr lang="en-CA" sz="2000" b="0" dirty="0">
                <a:solidFill>
                  <a:srgbClr val="404040"/>
                </a:solidFill>
                <a:latin typeface="Arial"/>
              </a:rPr>
              <a:t>articles and resources by qualified subject experts</a:t>
            </a:r>
          </a:p>
          <a:p>
            <a:pPr marL="457200" lvl="0" indent="-457200">
              <a:spcBef>
                <a:spcPts val="0"/>
              </a:spcBef>
              <a:buClr>
                <a:srgbClr val="00818E"/>
              </a:buClr>
              <a:buFont typeface="Arial" panose="020B0604020202020204" pitchFamily="34" charset="0"/>
              <a:buChar char="•"/>
              <a:defRPr/>
            </a:pPr>
            <a:r>
              <a:rPr lang="en-CA" sz="2000" b="0" dirty="0">
                <a:solidFill>
                  <a:srgbClr val="404040"/>
                </a:solidFill>
                <a:latin typeface="Arial"/>
              </a:rPr>
              <a:t>information on drugs, disease, natural products, </a:t>
            </a:r>
            <a:br>
              <a:rPr lang="en-CA" sz="2000" b="0" dirty="0">
                <a:solidFill>
                  <a:srgbClr val="404040"/>
                </a:solidFill>
                <a:latin typeface="Arial"/>
              </a:rPr>
            </a:br>
            <a:r>
              <a:rPr lang="en-CA" sz="2000" b="0" dirty="0">
                <a:solidFill>
                  <a:srgbClr val="404040"/>
                </a:solidFill>
                <a:latin typeface="Arial"/>
              </a:rPr>
              <a:t>tests, procedures, and general health</a:t>
            </a:r>
          </a:p>
          <a:p>
            <a:pPr marL="457200" lvl="0" indent="-457200">
              <a:spcBef>
                <a:spcPts val="0"/>
              </a:spcBef>
              <a:spcAft>
                <a:spcPts val="1200"/>
              </a:spcAft>
              <a:buClr>
                <a:srgbClr val="00818E"/>
              </a:buClr>
              <a:buFont typeface="Arial" panose="020B0604020202020204" pitchFamily="34" charset="0"/>
              <a:buChar char="•"/>
              <a:defRPr/>
            </a:pPr>
            <a:r>
              <a:rPr lang="en-CA" sz="2000" b="0" dirty="0">
                <a:solidFill>
                  <a:srgbClr val="404040"/>
                </a:solidFill>
                <a:latin typeface="Arial"/>
              </a:rPr>
              <a:t>exclusively Canadian content</a:t>
            </a:r>
            <a:endParaRPr lang="en-US" altLang="en-US" sz="2000" b="0" dirty="0">
              <a:solidFill>
                <a:srgbClr val="404040"/>
              </a:solidFill>
              <a:latin typeface="Arial"/>
            </a:endParaRPr>
          </a:p>
          <a:p>
            <a:pPr marL="457200" lvl="0" indent="-457200">
              <a:spcBef>
                <a:spcPct val="0"/>
              </a:spcBef>
              <a:buClr>
                <a:srgbClr val="00818E"/>
              </a:buClr>
              <a:buFont typeface="Arial" panose="020B0604020202020204" pitchFamily="34" charset="0"/>
              <a:buChar char="•"/>
            </a:pPr>
            <a:r>
              <a:rPr lang="en-US" altLang="en-US" sz="2000" b="0" dirty="0">
                <a:solidFill>
                  <a:srgbClr val="404040"/>
                </a:solidFill>
                <a:latin typeface="Arial"/>
              </a:rPr>
              <a:t>Coaching, tips, online, and other resources </a:t>
            </a:r>
            <a:br>
              <a:rPr lang="en-US" altLang="en-US" sz="2000" b="0" dirty="0">
                <a:solidFill>
                  <a:srgbClr val="404040"/>
                </a:solidFill>
                <a:latin typeface="Arial"/>
              </a:rPr>
            </a:br>
            <a:r>
              <a:rPr lang="en-US" altLang="en-US" sz="2000" b="0" dirty="0">
                <a:solidFill>
                  <a:srgbClr val="404040"/>
                </a:solidFill>
                <a:latin typeface="Arial"/>
              </a:rPr>
              <a:t>are provided depending on needs </a:t>
            </a:r>
            <a:br>
              <a:rPr lang="en-US" altLang="en-US" sz="2000" b="0" dirty="0">
                <a:solidFill>
                  <a:srgbClr val="404040"/>
                </a:solidFill>
                <a:latin typeface="Arial"/>
              </a:rPr>
            </a:br>
            <a:r>
              <a:rPr lang="en-US" altLang="en-US" sz="2000" b="0" dirty="0">
                <a:solidFill>
                  <a:srgbClr val="404040"/>
                </a:solidFill>
                <a:latin typeface="Arial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980728"/>
            <a:ext cx="3888432" cy="4045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83" y="3429000"/>
            <a:ext cx="4655023" cy="29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64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>
                <a:solidFill>
                  <a:srgbClr val="007DA4"/>
                </a:solidFill>
                <a:ea typeface="ＭＳ Ｐゴシック" charset="-128"/>
              </a:rPr>
              <a:t>Health Risk Assessment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26" y="1700808"/>
            <a:ext cx="316140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0"/>
              </a:spcBef>
              <a:buClr>
                <a:srgbClr val="00818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Extensive nutritional assessment tools, and overall readiness to change measures </a:t>
            </a:r>
          </a:p>
          <a:p>
            <a:pPr marL="457200" lvl="0" indent="-457200">
              <a:spcBef>
                <a:spcPts val="0"/>
              </a:spcBef>
              <a:buClr>
                <a:srgbClr val="00818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Assesses four specific dimensions of emotional health: work-life balance, anxiety, depression, and stress</a:t>
            </a:r>
          </a:p>
          <a:p>
            <a:pPr lvl="0">
              <a:spcBef>
                <a:spcPct val="0"/>
              </a:spcBef>
              <a:buClr>
                <a:srgbClr val="00818E"/>
              </a:buClr>
            </a:pPr>
            <a:endParaRPr lang="en-US" altLang="en-US" dirty="0">
              <a:solidFill>
                <a:srgbClr val="64BA5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34" y="1412776"/>
            <a:ext cx="5618304" cy="29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53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54759" y="965148"/>
            <a:ext cx="4187704" cy="3255940"/>
            <a:chOff x="4854759" y="965148"/>
            <a:chExt cx="4187704" cy="32559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664" y="1574748"/>
              <a:ext cx="2849893" cy="19262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759" y="965148"/>
              <a:ext cx="4187704" cy="3255940"/>
            </a:xfrm>
            <a:prstGeom prst="rect">
              <a:avLst/>
            </a:prstGeom>
          </p:spPr>
        </p:pic>
      </p:grp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106760" y="371128"/>
            <a:ext cx="670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29B"/>
                </a:solidFill>
              </a:rPr>
              <a:t>Online Courses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3568" y="1083022"/>
            <a:ext cx="4751387" cy="551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9300" indent="-2921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CA" altLang="en-US" sz="2200" dirty="0">
                <a:solidFill>
                  <a:srgbClr val="47A141"/>
                </a:solidFill>
                <a:latin typeface="+mj-lt"/>
                <a:ea typeface="+mj-ea"/>
                <a:cs typeface="+mj-cs"/>
              </a:rPr>
              <a:t>For Members &amp; Family:</a:t>
            </a:r>
            <a:endParaRPr lang="en-CA" altLang="en-US" sz="2200" dirty="0">
              <a:solidFill>
                <a:srgbClr val="47A141"/>
              </a:solidFill>
              <a:cs typeface="+mj-cs"/>
            </a:endParaRP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Stress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Anger	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Resilience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Your Mood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Foundations of Effective Parenting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Job Loss and Transition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Resolving Conflict in Intimate Relationships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Embracing Workplace Change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Responsible Optimism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Alcohol Use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Your Career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Taking Control of Your Money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Stop Smoking: Get Your Life Back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Preparing For Your Retirement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Respect in the Workplace</a:t>
            </a:r>
          </a:p>
          <a:p>
            <a:pPr>
              <a:spcAft>
                <a:spcPts val="400"/>
              </a:spcAft>
              <a:buClr>
                <a:schemeClr val="tx1"/>
              </a:buClr>
              <a:buFontTx/>
              <a:buBlip>
                <a:blip r:embed="rId5"/>
              </a:buBlip>
              <a:defRPr/>
            </a:pPr>
            <a:endParaRPr lang="en-CA" altLang="en-US" sz="1600" dirty="0"/>
          </a:p>
          <a:p>
            <a:pPr>
              <a:spcAft>
                <a:spcPts val="600"/>
              </a:spcAft>
              <a:buClr>
                <a:schemeClr val="accent1"/>
              </a:buClr>
              <a:defRPr/>
            </a:pPr>
            <a:endParaRPr lang="en-CA" altLang="en-US" sz="16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32734" y="4005064"/>
            <a:ext cx="4031754" cy="194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CA" altLang="en-US" sz="2200" dirty="0">
                <a:solidFill>
                  <a:srgbClr val="47A141"/>
                </a:solidFill>
                <a:latin typeface="+mj-lt"/>
                <a:ea typeface="+mj-ea"/>
                <a:cs typeface="+mj-cs"/>
              </a:rPr>
              <a:t>For People Leaders: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Leading the Human Side of Change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Values-Based Leadership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Managing Sensitive Member Issues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CA" altLang="en-US" sz="1600" dirty="0">
                <a:solidFill>
                  <a:srgbClr val="264C59"/>
                </a:solidFill>
              </a:rPr>
              <a:t>Supporting Respect in the Workplace</a:t>
            </a:r>
          </a:p>
          <a:p>
            <a:pPr marL="285750" indent="-285750">
              <a:spcAft>
                <a:spcPts val="400"/>
              </a:spcAft>
              <a:buClr>
                <a:srgbClr val="47A14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264C59"/>
                </a:solidFill>
              </a:rPr>
              <a:t>Fundamentals of Effective Supervision</a:t>
            </a:r>
            <a:endParaRPr lang="en-CA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48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5616" y="333326"/>
            <a:ext cx="8229600" cy="719410"/>
          </a:xfrm>
        </p:spPr>
        <p:txBody>
          <a:bodyPr/>
          <a:lstStyle/>
          <a:p>
            <a:pPr algn="l"/>
            <a:r>
              <a:rPr lang="en-CA" sz="3200" dirty="0" err="1">
                <a:solidFill>
                  <a:srgbClr val="007DA4"/>
                </a:solidFill>
              </a:rPr>
              <a:t>i-Volve</a:t>
            </a:r>
            <a:r>
              <a:rPr lang="en-CA" sz="3200" dirty="0">
                <a:solidFill>
                  <a:srgbClr val="007DA4"/>
                </a:solidFill>
              </a:rPr>
              <a:t> - Online CBT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79208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CA" sz="8000" dirty="0" err="1">
                <a:solidFill>
                  <a:srgbClr val="64BA56"/>
                </a:solidFill>
                <a:latin typeface="+mn-lt"/>
              </a:rPr>
              <a:t>i-Volve</a:t>
            </a:r>
            <a:r>
              <a:rPr lang="en-CA" sz="8000" dirty="0">
                <a:solidFill>
                  <a:srgbClr val="64BA56"/>
                </a:solidFill>
                <a:latin typeface="+mn-lt"/>
              </a:rPr>
              <a:t> Online CBT for the treatment of depression, anxiety, and other mental health disorders</a:t>
            </a:r>
            <a:r>
              <a:rPr lang="en-CA" sz="8000" b="1" dirty="0">
                <a:solidFill>
                  <a:srgbClr val="007DA4"/>
                </a:solidFill>
                <a:latin typeface="Century Gothic" pitchFamily="34" charset="0"/>
              </a:rPr>
              <a:t>. </a:t>
            </a:r>
          </a:p>
          <a:p>
            <a:pPr marL="0" indent="0" algn="ctr">
              <a:buNone/>
            </a:pPr>
            <a:endParaRPr lang="en-CA" sz="2300" dirty="0">
              <a:latin typeface="+mj-lt"/>
            </a:endParaRPr>
          </a:p>
          <a:p>
            <a:pPr marL="0" indent="0" algn="ctr">
              <a:buNone/>
            </a:pPr>
            <a:br>
              <a:rPr lang="en-CA" sz="1800" dirty="0"/>
            </a:br>
            <a:endParaRPr lang="en-CA" sz="1800" dirty="0"/>
          </a:p>
          <a:p>
            <a:pPr marL="0" indent="0" algn="ctr">
              <a:buNone/>
            </a:pPr>
            <a:endParaRPr lang="en-CA" sz="1800" dirty="0"/>
          </a:p>
          <a:p>
            <a:pPr marL="0" indent="0" algn="ctr">
              <a:buNone/>
            </a:pPr>
            <a:endParaRPr lang="en-CA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77350" y="1689372"/>
            <a:ext cx="63939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1000" dirty="0">
              <a:latin typeface="Century Gothi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24 self-guided, evidence based and clinically validated  modules available on desktop or mobile devices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Teaches coping strategies based on individual’s challenges and experiences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Empowers and enables individual to challenge their disorder while modifying their lifestyle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Provides an alternative online solution versus traditional face to face and telephonic therapy </a:t>
            </a:r>
            <a:br>
              <a:rPr lang="en-CA" sz="1600" dirty="0">
                <a:solidFill>
                  <a:srgbClr val="007DA4"/>
                </a:solidFill>
              </a:rPr>
            </a:br>
            <a:endParaRPr lang="en-CA" sz="1600" dirty="0">
              <a:solidFill>
                <a:srgbClr val="007DA4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CA" sz="1600" dirty="0">
              <a:solidFill>
                <a:srgbClr val="007DA4"/>
              </a:solidFill>
              <a:latin typeface="Century Gothic" pitchFamily="34" charset="0"/>
            </a:endParaRPr>
          </a:p>
          <a:p>
            <a:endParaRPr lang="en-CA" dirty="0"/>
          </a:p>
        </p:txBody>
      </p:sp>
      <p:pic>
        <p:nvPicPr>
          <p:cNvPr id="1026" name="Picture 2" descr="C:\Users\carschri\Desktop\GettyImages-637234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00" y="1689372"/>
            <a:ext cx="2119096" cy="138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318" y="4149080"/>
            <a:ext cx="84935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Accessibility, </a:t>
            </a: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removes barriers and limitations for those seeking treatment</a:t>
            </a:r>
            <a:b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C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Convenient, </a:t>
            </a: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your own pace, available 24 hours a day, seven days a week</a:t>
            </a:r>
            <a:b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scheduling required with no geographic or location restrictions</a:t>
            </a:r>
            <a:b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C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CA" sz="1600" dirty="0">
                <a:solidFill>
                  <a:srgbClr val="007DA4"/>
                </a:solidFill>
              </a:rPr>
              <a:t>Anonymity,</a:t>
            </a:r>
            <a:r>
              <a:rPr lang="en-CA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encourages openness and self-awareness, increasing self-honesty and empowers individual to pursue success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22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5205" y="400025"/>
            <a:ext cx="711358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l" eaLnBrk="1" hangingPunct="1"/>
            <a:r>
              <a:rPr lang="en-US" altLang="en-US" sz="3200" i="1" dirty="0">
                <a:solidFill>
                  <a:srgbClr val="00799C"/>
                </a:solidFill>
              </a:rPr>
              <a:t>Life Lines </a:t>
            </a:r>
            <a:r>
              <a:rPr lang="en-US" altLang="en-US" sz="3200" dirty="0">
                <a:solidFill>
                  <a:srgbClr val="00799C"/>
                </a:solidFill>
              </a:rPr>
              <a:t>Newsletters</a:t>
            </a:r>
          </a:p>
        </p:txBody>
      </p:sp>
      <p:sp>
        <p:nvSpPr>
          <p:cNvPr id="55301" name="TextBox 2"/>
          <p:cNvSpPr txBox="1">
            <a:spLocks noChangeArrowheads="1"/>
          </p:cNvSpPr>
          <p:nvPr/>
        </p:nvSpPr>
        <p:spPr bwMode="auto">
          <a:xfrm>
            <a:off x="6605220" y="2276872"/>
            <a:ext cx="234875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2000" dirty="0">
                <a:solidFill>
                  <a:srgbClr val="007DA4"/>
                </a:solidFill>
              </a:rPr>
              <a:t>Accessed at homeweb.ca and Homewood Health’s free APP: e-AP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US" sz="2000" dirty="0">
              <a:solidFill>
                <a:srgbClr val="007DA4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2000" dirty="0">
                <a:solidFill>
                  <a:srgbClr val="64BA56"/>
                </a:solidFill>
              </a:rPr>
              <a:t>Also available as short videos and podcasts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E79D8-C0F2-B9CB-3D6B-086C28B5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6" y="1192187"/>
            <a:ext cx="3157837" cy="4082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8A7593-21A1-FC88-1D78-60C165F18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05" y="1700808"/>
            <a:ext cx="3359187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4157" y="404664"/>
            <a:ext cx="7354267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799C"/>
                </a:solidFill>
              </a:rPr>
              <a:t>Privacy and Confidentiality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5873" y="1848855"/>
            <a:ext cx="5184279" cy="35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429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Information is confidential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Appointments scheduled for privacy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Private offices are offsite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Clients contact us directly 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tabLst>
                <a:tab pos="341313" algn="l"/>
              </a:tabLst>
              <a:defRPr/>
            </a:pPr>
            <a:r>
              <a:rPr lang="en-US" sz="2000" dirty="0">
                <a:solidFill>
                  <a:srgbClr val="264C59"/>
                </a:solidFill>
              </a:rPr>
              <a:t>Phone messages are never left without   	prior permission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Flexible scheduling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Reports include group data only</a:t>
            </a:r>
          </a:p>
          <a:p>
            <a:pPr defTabSz="914400" eaLnBrk="1" hangingPunct="1">
              <a:lnSpc>
                <a:spcPct val="115000"/>
              </a:lnSpc>
              <a:buClr>
                <a:srgbClr val="47A141"/>
              </a:buClr>
              <a:buFontTx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Secure record-keeping</a:t>
            </a:r>
          </a:p>
          <a:p>
            <a:pPr indent="0" defTabSz="914400" eaLnBrk="1" hangingPunct="1">
              <a:lnSpc>
                <a:spcPct val="115000"/>
              </a:lnSpc>
              <a:defRPr/>
            </a:pPr>
            <a:endParaRPr lang="en-US" sz="1800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56022" y="1268760"/>
            <a:ext cx="4464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47A141"/>
                </a:solidFill>
              </a:rPr>
              <a:t>Our Commitment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33801" y="2132856"/>
            <a:ext cx="3014663" cy="25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264C59"/>
                </a:solidFill>
              </a:rPr>
              <a:t>No identifying information is transferred to anyone without your known, written consent.</a:t>
            </a:r>
          </a:p>
          <a:p>
            <a:pPr algn="ctr" defTabSz="91440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264C59"/>
              </a:solidFill>
            </a:endParaRPr>
          </a:p>
          <a:p>
            <a:pPr algn="ctr"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600" i="1" dirty="0">
                <a:solidFill>
                  <a:srgbClr val="264C59"/>
                </a:solidFill>
              </a:rPr>
              <a:t>Exceptions are </a:t>
            </a:r>
          </a:p>
          <a:p>
            <a:pPr algn="ctr"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600" i="1" dirty="0">
                <a:solidFill>
                  <a:srgbClr val="264C59"/>
                </a:solidFill>
              </a:rPr>
              <a:t>children at risk,</a:t>
            </a:r>
          </a:p>
          <a:p>
            <a:pPr algn="ctr"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600" i="1" dirty="0">
                <a:solidFill>
                  <a:srgbClr val="264C59"/>
                </a:solidFill>
              </a:rPr>
              <a:t>risk to self or others,</a:t>
            </a:r>
          </a:p>
          <a:p>
            <a:pPr algn="ctr"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600" i="1" dirty="0">
                <a:solidFill>
                  <a:srgbClr val="264C59"/>
                </a:solidFill>
              </a:rPr>
              <a:t>or subpoena.</a:t>
            </a:r>
          </a:p>
        </p:txBody>
      </p:sp>
    </p:spTree>
    <p:extLst>
      <p:ext uri="{BB962C8B-B14F-4D97-AF65-F5344CB8AC3E}">
        <p14:creationId xmlns:p14="http://schemas.microsoft.com/office/powerpoint/2010/main" val="38895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6760" y="404664"/>
            <a:ext cx="6705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Information Collected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1187624" y="2348880"/>
            <a:ext cx="5903913" cy="327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2200" dirty="0">
                <a:solidFill>
                  <a:srgbClr val="47A141"/>
                </a:solidFill>
              </a:rPr>
              <a:t>Name, address, organization, job</a:t>
            </a:r>
            <a:br>
              <a:rPr lang="en-US" altLang="en-US" sz="2200" dirty="0">
                <a:solidFill>
                  <a:srgbClr val="47A141"/>
                </a:solidFill>
              </a:rPr>
            </a:br>
            <a:r>
              <a:rPr lang="en-US" altLang="en-US" sz="1800" i="1" dirty="0">
                <a:solidFill>
                  <a:srgbClr val="404040"/>
                </a:solidFill>
              </a:rPr>
              <a:t>to determine eligibility and benefit coverage</a:t>
            </a:r>
          </a:p>
          <a:p>
            <a:pPr algn="ctr" defTabSz="914400" eaLnBrk="1" hangingPunct="1">
              <a:lnSpc>
                <a:spcPct val="120000"/>
              </a:lnSpc>
              <a:spcBef>
                <a:spcPts val="528"/>
              </a:spcBef>
              <a:spcAft>
                <a:spcPts val="540"/>
              </a:spcAft>
              <a:buFontTx/>
              <a:buNone/>
            </a:pPr>
            <a:r>
              <a:rPr lang="en-US" altLang="en-US" sz="2200" dirty="0">
                <a:solidFill>
                  <a:srgbClr val="47A141"/>
                </a:solidFill>
              </a:rPr>
              <a:t>Immediacy of need</a:t>
            </a:r>
          </a:p>
          <a:p>
            <a:pPr algn="ctr" defTabSz="914400" eaLnBrk="1" hangingPunct="1">
              <a:buFontTx/>
              <a:buNone/>
            </a:pPr>
            <a:r>
              <a:rPr lang="en-US" altLang="en-US" sz="2200" dirty="0">
                <a:solidFill>
                  <a:srgbClr val="47A141"/>
                </a:solidFill>
              </a:rPr>
              <a:t>Relationship to member</a:t>
            </a:r>
          </a:p>
          <a:p>
            <a:pPr algn="ctr" defTabSz="914400"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i="1" dirty="0">
                <a:solidFill>
                  <a:srgbClr val="404040"/>
                </a:solidFill>
              </a:rPr>
              <a:t>if a dependent or family member</a:t>
            </a:r>
          </a:p>
          <a:p>
            <a:pPr algn="ctr" defTabSz="914400" eaLnBrk="1" hangingPunct="1">
              <a:buFontTx/>
              <a:buNone/>
            </a:pPr>
            <a:r>
              <a:rPr lang="en-US" altLang="en-US" sz="2200" dirty="0">
                <a:solidFill>
                  <a:srgbClr val="47A141"/>
                </a:solidFill>
              </a:rPr>
              <a:t>General nature of issue</a:t>
            </a:r>
          </a:p>
          <a:p>
            <a:pPr algn="ctr" defTabSz="914400"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i="1" dirty="0">
                <a:solidFill>
                  <a:srgbClr val="404040"/>
                </a:solidFill>
              </a:rPr>
              <a:t>to direct to appropriate counsellor or service</a:t>
            </a:r>
          </a:p>
          <a:p>
            <a:pPr algn="ctr" defTabSz="914400" eaLnBrk="1" hangingPunct="1">
              <a:buFontTx/>
              <a:buNone/>
            </a:pPr>
            <a:r>
              <a:rPr lang="en-US" altLang="en-US" sz="2200" dirty="0">
                <a:solidFill>
                  <a:srgbClr val="47A141"/>
                </a:solidFill>
              </a:rPr>
              <a:t>Appointment time/location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0" y="119675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en-US" sz="2400" dirty="0">
                <a:solidFill>
                  <a:srgbClr val="47A141"/>
                </a:solidFill>
              </a:rPr>
              <a:t>Our questions are brief and respect confidentiality and privacy.</a:t>
            </a:r>
          </a:p>
        </p:txBody>
      </p:sp>
    </p:spTree>
    <p:extLst>
      <p:ext uri="{BB962C8B-B14F-4D97-AF65-F5344CB8AC3E}">
        <p14:creationId xmlns:p14="http://schemas.microsoft.com/office/powerpoint/2010/main" val="35823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060848"/>
            <a:ext cx="6480720" cy="1362075"/>
          </a:xfrm>
        </p:spPr>
        <p:txBody>
          <a:bodyPr/>
          <a:lstStyle/>
          <a:p>
            <a:pPr algn="ctr"/>
            <a:r>
              <a:rPr lang="en-CA" dirty="0"/>
              <a:t>Accessing Your MFAP </a:t>
            </a:r>
            <a:br>
              <a:rPr lang="en-CA" dirty="0"/>
            </a:br>
            <a:r>
              <a:rPr lang="en-CA" dirty="0"/>
              <a:t>is easy</a:t>
            </a:r>
            <a:endParaRPr lang="en-CA" strike="sngStrike" dirty="0">
              <a:solidFill>
                <a:srgbClr val="007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18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719410"/>
          </a:xfrm>
        </p:spPr>
        <p:txBody>
          <a:bodyPr/>
          <a:lstStyle/>
          <a:p>
            <a:pPr algn="l"/>
            <a:r>
              <a:rPr lang="en-CA" dirty="0">
                <a:solidFill>
                  <a:srgbClr val="007DA4"/>
                </a:solidFill>
              </a:rPr>
              <a:t>Homewood Health </a:t>
            </a:r>
            <a:r>
              <a:rPr lang="en-CA" sz="3200" dirty="0">
                <a:solidFill>
                  <a:srgbClr val="007DA4"/>
                </a:solidFill>
              </a:rPr>
              <a:t>APP – E-AP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6568" y="1016699"/>
            <a:ext cx="8229600" cy="68739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CA" sz="8000" dirty="0">
                <a:latin typeface="+mn-lt"/>
              </a:rPr>
              <a:t>Supporting you and your family members.</a:t>
            </a:r>
          </a:p>
          <a:p>
            <a:pPr marL="0" indent="0" algn="ctr">
              <a:buNone/>
            </a:pPr>
            <a:r>
              <a:rPr lang="en-CA" sz="8000" dirty="0">
                <a:latin typeface="+mn-lt"/>
              </a:rPr>
              <a:t>Fast and easy access to counselling, live chat and on-line services.</a:t>
            </a:r>
            <a:br>
              <a:rPr lang="en-CA" sz="8000" dirty="0">
                <a:latin typeface="+mn-lt"/>
              </a:rPr>
            </a:br>
            <a:endParaRPr lang="en-CA" sz="8000" dirty="0">
              <a:latin typeface="+mn-lt"/>
            </a:endParaRPr>
          </a:p>
          <a:p>
            <a:pPr marL="0" indent="0" algn="ctr">
              <a:buNone/>
            </a:pPr>
            <a:endParaRPr lang="en-CA" sz="1800" dirty="0"/>
          </a:p>
          <a:p>
            <a:pPr marL="0" indent="0" algn="ctr">
              <a:buNone/>
            </a:pPr>
            <a:endParaRPr lang="en-CA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48293" y="5090645"/>
            <a:ext cx="822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1000" dirty="0">
              <a:latin typeface="Century Gothic" pitchFamily="34" charset="0"/>
            </a:endParaRPr>
          </a:p>
          <a:p>
            <a:r>
              <a:rPr lang="fr-FR" sz="2000" dirty="0" err="1">
                <a:solidFill>
                  <a:srgbClr val="264C59"/>
                </a:solidFill>
              </a:rPr>
              <a:t>Homewood</a:t>
            </a:r>
            <a:r>
              <a:rPr lang="fr-FR" sz="2000" dirty="0">
                <a:solidFill>
                  <a:srgbClr val="264C59"/>
                </a:solidFill>
              </a:rPr>
              <a:t> </a:t>
            </a:r>
            <a:r>
              <a:rPr lang="fr-FR" sz="2000" dirty="0" err="1">
                <a:solidFill>
                  <a:srgbClr val="264C59"/>
                </a:solidFill>
              </a:rPr>
              <a:t>Health’s</a:t>
            </a:r>
            <a:r>
              <a:rPr lang="fr-FR" sz="2000" dirty="0">
                <a:solidFill>
                  <a:srgbClr val="264C59"/>
                </a:solidFill>
              </a:rPr>
              <a:t> APP (e-AP) </a:t>
            </a:r>
            <a:r>
              <a:rPr lang="fr-FR" sz="2000" dirty="0" err="1">
                <a:solidFill>
                  <a:srgbClr val="264C59"/>
                </a:solidFill>
              </a:rPr>
              <a:t>is</a:t>
            </a:r>
            <a:r>
              <a:rPr lang="fr-FR" sz="2000" dirty="0">
                <a:solidFill>
                  <a:srgbClr val="264C59"/>
                </a:solidFill>
              </a:rPr>
              <a:t> </a:t>
            </a:r>
            <a:r>
              <a:rPr lang="fr-FR" sz="2000" u="sng" dirty="0">
                <a:solidFill>
                  <a:srgbClr val="264C59"/>
                </a:solidFill>
              </a:rPr>
              <a:t>free</a:t>
            </a:r>
            <a:r>
              <a:rPr lang="fr-FR" sz="2000" dirty="0">
                <a:solidFill>
                  <a:srgbClr val="264C59"/>
                </a:solidFill>
              </a:rPr>
              <a:t> to </a:t>
            </a:r>
            <a:r>
              <a:rPr lang="fr-FR" sz="2000" dirty="0" err="1">
                <a:solidFill>
                  <a:srgbClr val="264C59"/>
                </a:solidFill>
              </a:rPr>
              <a:t>download</a:t>
            </a:r>
            <a:r>
              <a:rPr lang="fr-FR" sz="2000" dirty="0">
                <a:solidFill>
                  <a:srgbClr val="264C59"/>
                </a:solidFill>
              </a:rPr>
              <a:t> and </a:t>
            </a:r>
            <a:r>
              <a:rPr lang="fr-FR" sz="2000" dirty="0" err="1">
                <a:solidFill>
                  <a:srgbClr val="264C59"/>
                </a:solidFill>
              </a:rPr>
              <a:t>is</a:t>
            </a:r>
            <a:r>
              <a:rPr lang="fr-FR" sz="2000" dirty="0">
                <a:solidFill>
                  <a:srgbClr val="264C59"/>
                </a:solidFill>
              </a:rPr>
              <a:t> </a:t>
            </a:r>
            <a:r>
              <a:rPr lang="fr-FR" sz="2000" dirty="0" err="1">
                <a:solidFill>
                  <a:srgbClr val="264C59"/>
                </a:solidFill>
              </a:rPr>
              <a:t>available</a:t>
            </a:r>
            <a:r>
              <a:rPr lang="fr-FR" sz="2000" dirty="0">
                <a:solidFill>
                  <a:srgbClr val="264C59"/>
                </a:solidFill>
              </a:rPr>
              <a:t> in the Apple Store and Google Play (Android).</a:t>
            </a:r>
          </a:p>
          <a:p>
            <a:endParaRPr lang="en-CA" sz="2400" dirty="0">
              <a:solidFill>
                <a:srgbClr val="007DA4"/>
              </a:solidFill>
            </a:endParaRPr>
          </a:p>
          <a:p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416318" y="4149080"/>
            <a:ext cx="8493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007DA4"/>
                </a:solidFill>
              </a:rPr>
              <a:t> </a:t>
            </a:r>
            <a:endParaRPr lang="en-CA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" b="21214"/>
          <a:stretch/>
        </p:blipFill>
        <p:spPr>
          <a:xfrm>
            <a:off x="971600" y="1704091"/>
            <a:ext cx="6366141" cy="346184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85" y="2598019"/>
            <a:ext cx="3367131" cy="215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89741" y="1338964"/>
            <a:ext cx="8984673" cy="8582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endParaRPr lang="fr-FR" sz="2200" dirty="0">
              <a:solidFill>
                <a:srgbClr val="00799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95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When </a:t>
            </a:r>
            <a:r>
              <a:rPr lang="en-CA" dirty="0">
                <a:solidFill>
                  <a:srgbClr val="00799C"/>
                </a:solidFill>
              </a:rPr>
              <a:t>do you call your MFAP? </a:t>
            </a:r>
            <a:endParaRPr lang="en-CA" strike="sngStrike" dirty="0">
              <a:solidFill>
                <a:srgbClr val="00799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1E79F-A1EA-AFB4-D6B3-2A79E1C29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429000"/>
            <a:ext cx="2986268" cy="24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65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"/>
          <p:cNvSpPr txBox="1">
            <a:spLocks noChangeArrowheads="1"/>
          </p:cNvSpPr>
          <p:nvPr/>
        </p:nvSpPr>
        <p:spPr bwMode="auto">
          <a:xfrm>
            <a:off x="827881" y="980728"/>
            <a:ext cx="74882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4950" indent="-2349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342900" indent="-342900" eaLnBrk="1" hangingPunct="1">
              <a:spcAft>
                <a:spcPct val="250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rgbClr val="264C59"/>
              </a:solidFill>
            </a:endParaRPr>
          </a:p>
          <a:p>
            <a:pPr marL="0" indent="0" eaLnBrk="1" hangingPunct="1">
              <a:spcAft>
                <a:spcPct val="25000"/>
              </a:spcAft>
              <a:buClr>
                <a:srgbClr val="47A141"/>
              </a:buClr>
              <a:defRPr/>
            </a:pPr>
            <a:endParaRPr lang="en-US" sz="2000" dirty="0">
              <a:solidFill>
                <a:srgbClr val="264C59"/>
              </a:solidFill>
            </a:endParaRPr>
          </a:p>
          <a:p>
            <a:pPr marL="0" indent="0" eaLnBrk="1" hangingPunct="1">
              <a:spcBef>
                <a:spcPct val="20000"/>
              </a:spcBef>
              <a:spcAft>
                <a:spcPct val="25000"/>
              </a:spcAft>
              <a:defRPr/>
            </a:pPr>
            <a:endParaRPr lang="en-US" sz="1800" dirty="0"/>
          </a:p>
          <a:p>
            <a:pPr eaLnBrk="1" hangingPunct="1">
              <a:spcAft>
                <a:spcPct val="25000"/>
              </a:spcAft>
              <a:buFont typeface="Wingdings" pitchFamily="2" charset="2"/>
              <a:buChar char="ü"/>
              <a:defRPr/>
            </a:pPr>
            <a:endParaRPr lang="en-US" b="1" dirty="0"/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5" name="Title 5"/>
          <p:cNvSpPr>
            <a:spLocks/>
          </p:cNvSpPr>
          <p:nvPr/>
        </p:nvSpPr>
        <p:spPr bwMode="auto">
          <a:xfrm>
            <a:off x="1044649" y="371128"/>
            <a:ext cx="7343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CA" altLang="en-US" sz="3200" dirty="0">
                <a:solidFill>
                  <a:srgbClr val="00799C"/>
                </a:solidFill>
                <a:latin typeface="+mj-lt"/>
                <a:ea typeface="ＭＳ Ｐゴシック" pitchFamily="34" charset="-128"/>
                <a:cs typeface="+mn-cs"/>
              </a:rPr>
              <a:t>Homewood Pathfinder at Homeweb.ca</a:t>
            </a:r>
            <a:endParaRPr lang="en-US" altLang="en-US" sz="3200" dirty="0">
              <a:solidFill>
                <a:srgbClr val="00799C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E6CE2-54B8-4BB8-9EC3-6C202BB14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3459" y="2546372"/>
            <a:ext cx="5737082" cy="176525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A83F222-01C3-4603-92B6-0D31544C4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9512" y="1317757"/>
            <a:ext cx="2664294" cy="81978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E444109-0B0C-4D5A-8E00-073CA614B6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24130" y="4869160"/>
            <a:ext cx="2664294" cy="8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"/>
          <p:cNvSpPr txBox="1">
            <a:spLocks noChangeArrowheads="1"/>
          </p:cNvSpPr>
          <p:nvPr/>
        </p:nvSpPr>
        <p:spPr bwMode="auto">
          <a:xfrm>
            <a:off x="827881" y="980728"/>
            <a:ext cx="74882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4950" indent="-2349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40404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200" dirty="0">
                <a:solidFill>
                  <a:srgbClr val="47A141"/>
                </a:solidFill>
              </a:rPr>
              <a:t>Homewood </a:t>
            </a:r>
            <a:r>
              <a:rPr lang="en-US" sz="2200" dirty="0" err="1">
                <a:solidFill>
                  <a:srgbClr val="47A141"/>
                </a:solidFill>
              </a:rPr>
              <a:t>PulseCheck</a:t>
            </a:r>
            <a:endParaRPr lang="en-US" sz="2200" dirty="0">
              <a:solidFill>
                <a:srgbClr val="47A141"/>
              </a:solidFill>
            </a:endParaRPr>
          </a:p>
          <a:p>
            <a:pPr marL="342900" indent="-342900" eaLnBrk="1" hangingPunct="1">
              <a:spcAft>
                <a:spcPts val="6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A simple slider when users visit that presents appropriate resources and looks at wellness over time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200" dirty="0">
                <a:solidFill>
                  <a:srgbClr val="47A141"/>
                </a:solidFill>
              </a:rPr>
              <a:t>Pathfinder Journeys</a:t>
            </a:r>
          </a:p>
          <a:p>
            <a:pPr marL="342900" indent="-342900" eaLnBrk="1" hangingPunct="1">
              <a:spcAft>
                <a:spcPct val="250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Clinical assessments and future</a:t>
            </a:r>
          </a:p>
          <a:p>
            <a:pPr marL="0" indent="0" eaLnBrk="1" hangingPunct="1">
              <a:spcAft>
                <a:spcPct val="25000"/>
              </a:spcAft>
              <a:buClr>
                <a:srgbClr val="47A141"/>
              </a:buClr>
              <a:defRPr/>
            </a:pPr>
            <a:r>
              <a:rPr lang="en-US" sz="2000" dirty="0">
                <a:solidFill>
                  <a:srgbClr val="264C59"/>
                </a:solidFill>
              </a:rPr>
              <a:t>     forward technology offer up the </a:t>
            </a:r>
          </a:p>
          <a:p>
            <a:pPr marL="0" indent="0" eaLnBrk="1" hangingPunct="1">
              <a:spcAft>
                <a:spcPct val="25000"/>
              </a:spcAft>
              <a:buClr>
                <a:srgbClr val="47A141"/>
              </a:buClr>
              <a:defRPr/>
            </a:pPr>
            <a:r>
              <a:rPr lang="en-US" sz="2000" dirty="0">
                <a:solidFill>
                  <a:srgbClr val="264C59"/>
                </a:solidFill>
              </a:rPr>
              <a:t>     right service at the right time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200" dirty="0" err="1">
                <a:solidFill>
                  <a:srgbClr val="47A141"/>
                </a:solidFill>
              </a:rPr>
              <a:t>MeetNow</a:t>
            </a:r>
            <a:r>
              <a:rPr lang="en-US" sz="2200" dirty="0">
                <a:solidFill>
                  <a:srgbClr val="47A141"/>
                </a:solidFill>
              </a:rPr>
              <a:t> &amp; Online Booking</a:t>
            </a:r>
          </a:p>
          <a:p>
            <a:pPr marL="342900" indent="-342900" eaLnBrk="1" hangingPunct="1">
              <a:spcAft>
                <a:spcPct val="250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Book a professional seamlessly, or when </a:t>
            </a:r>
            <a:br>
              <a:rPr lang="en-US" sz="2000" dirty="0">
                <a:solidFill>
                  <a:srgbClr val="264C59"/>
                </a:solidFill>
              </a:rPr>
            </a:br>
            <a:r>
              <a:rPr lang="en-US" sz="2000" dirty="0">
                <a:solidFill>
                  <a:srgbClr val="264C59"/>
                </a:solidFill>
              </a:rPr>
              <a:t>available, speak with one right away.</a:t>
            </a:r>
          </a:p>
          <a:p>
            <a:pPr eaLnBrk="1" hangingPunct="1"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200" dirty="0">
                <a:solidFill>
                  <a:srgbClr val="47A141"/>
                </a:solidFill>
              </a:rPr>
              <a:t>My Dashboard</a:t>
            </a:r>
          </a:p>
          <a:p>
            <a:pPr marL="342900" indent="-342900" eaLnBrk="1" hangingPunct="1">
              <a:spcAft>
                <a:spcPct val="250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64C59"/>
                </a:solidFill>
              </a:rPr>
              <a:t>Personalized jumping off point for guided journeys, resources, </a:t>
            </a:r>
            <a:r>
              <a:rPr lang="en-US" sz="2000" dirty="0" err="1">
                <a:solidFill>
                  <a:srgbClr val="264C59"/>
                </a:solidFill>
              </a:rPr>
              <a:t>PulseCheck</a:t>
            </a:r>
            <a:r>
              <a:rPr lang="en-US" sz="2000" dirty="0">
                <a:solidFill>
                  <a:srgbClr val="264C59"/>
                </a:solidFill>
              </a:rPr>
              <a:t> recommendations and counselling</a:t>
            </a:r>
          </a:p>
          <a:p>
            <a:pPr marL="342900" indent="-342900" eaLnBrk="1" hangingPunct="1">
              <a:spcAft>
                <a:spcPct val="25000"/>
              </a:spcAft>
              <a:buClr>
                <a:srgbClr val="47A14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rgbClr val="264C59"/>
              </a:solidFill>
            </a:endParaRPr>
          </a:p>
          <a:p>
            <a:pPr marL="0" indent="0" eaLnBrk="1" hangingPunct="1">
              <a:spcAft>
                <a:spcPct val="25000"/>
              </a:spcAft>
              <a:buClr>
                <a:srgbClr val="47A141"/>
              </a:buClr>
              <a:defRPr/>
            </a:pPr>
            <a:endParaRPr lang="en-US" sz="2000" dirty="0">
              <a:solidFill>
                <a:srgbClr val="264C59"/>
              </a:solidFill>
            </a:endParaRPr>
          </a:p>
          <a:p>
            <a:pPr marL="0" indent="0" eaLnBrk="1" hangingPunct="1">
              <a:spcBef>
                <a:spcPct val="20000"/>
              </a:spcBef>
              <a:spcAft>
                <a:spcPct val="25000"/>
              </a:spcAft>
              <a:defRPr/>
            </a:pPr>
            <a:endParaRPr lang="en-US" sz="1800" dirty="0"/>
          </a:p>
          <a:p>
            <a:pPr eaLnBrk="1" hangingPunct="1">
              <a:spcAft>
                <a:spcPct val="25000"/>
              </a:spcAft>
              <a:buFont typeface="Wingdings" pitchFamily="2" charset="2"/>
              <a:buChar char="ü"/>
              <a:defRPr/>
            </a:pPr>
            <a:endParaRPr lang="en-US" b="1" dirty="0"/>
          </a:p>
          <a:p>
            <a:pPr algn="ctr" eaLnBrk="1" hangingPunct="1">
              <a:spcBef>
                <a:spcPct val="20000"/>
              </a:spcBef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5" name="Title 5"/>
          <p:cNvSpPr>
            <a:spLocks/>
          </p:cNvSpPr>
          <p:nvPr/>
        </p:nvSpPr>
        <p:spPr bwMode="auto">
          <a:xfrm>
            <a:off x="827881" y="394792"/>
            <a:ext cx="82086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CA" altLang="en-US" sz="3200" dirty="0">
                <a:solidFill>
                  <a:srgbClr val="00799C"/>
                </a:solidFill>
                <a:latin typeface="+mj-lt"/>
                <a:ea typeface="ＭＳ Ｐゴシック" pitchFamily="34" charset="-128"/>
                <a:cs typeface="+mn-cs"/>
              </a:rPr>
              <a:t>Homewood Pathfinder MFAP: Homeweb.ca</a:t>
            </a:r>
            <a:endParaRPr lang="en-US" altLang="en-US" sz="3200" dirty="0">
              <a:solidFill>
                <a:srgbClr val="00799C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E6CE2-54B8-4BB8-9EC3-6C202BB14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56176" y="2075153"/>
            <a:ext cx="2664296" cy="81978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A83F222-01C3-4603-92B6-0D31544C4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156177" y="3094644"/>
            <a:ext cx="2664294" cy="81978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E444109-0B0C-4D5A-8E00-073CA614B6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156177" y="4114135"/>
            <a:ext cx="2664294" cy="8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07" name="Rectangle 9"/>
            <p:cNvSpPr>
              <a:spLocks noChangeArrowheads="1"/>
            </p:cNvSpPr>
            <p:nvPr/>
          </p:nvSpPr>
          <p:spPr bwMode="auto">
            <a:xfrm>
              <a:off x="0" y="3313"/>
              <a:ext cx="5760" cy="1007"/>
            </a:xfrm>
            <a:prstGeom prst="rect">
              <a:avLst/>
            </a:prstGeom>
            <a:solidFill>
              <a:srgbClr val="00829B"/>
            </a:solidFill>
            <a:ln w="9525">
              <a:solidFill>
                <a:srgbClr val="00829B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 dirty="0"/>
            </a:p>
          </p:txBody>
        </p:sp>
        <p:pic>
          <p:nvPicPr>
            <p:cNvPr id="47108" name="Picture 13" descr="HW_Icon_3C(RGB)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" y="1900"/>
              <a:ext cx="578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0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1172"/>
            </a:xfrm>
            <a:prstGeom prst="rect">
              <a:avLst/>
            </a:prstGeom>
            <a:solidFill>
              <a:srgbClr val="00829B"/>
            </a:solidFill>
            <a:ln w="9525">
              <a:solidFill>
                <a:srgbClr val="00829B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en-US" sz="1800" dirty="0"/>
            </a:p>
          </p:txBody>
        </p:sp>
        <p:sp>
          <p:nvSpPr>
            <p:cNvPr id="47110" name="Line 16"/>
            <p:cNvSpPr>
              <a:spLocks noChangeShapeType="1"/>
            </p:cNvSpPr>
            <p:nvPr/>
          </p:nvSpPr>
          <p:spPr bwMode="auto">
            <a:xfrm flipV="1">
              <a:off x="1152" y="1248"/>
              <a:ext cx="0" cy="1968"/>
            </a:xfrm>
            <a:prstGeom prst="line">
              <a:avLst/>
            </a:prstGeom>
            <a:noFill/>
            <a:ln w="9525">
              <a:solidFill>
                <a:srgbClr val="00C1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111" name="Text Placeholder 4"/>
            <p:cNvSpPr>
              <a:spLocks/>
            </p:cNvSpPr>
            <p:nvPr/>
          </p:nvSpPr>
          <p:spPr bwMode="auto">
            <a:xfrm>
              <a:off x="1338" y="1434"/>
              <a:ext cx="3719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Aft>
                  <a:spcPct val="5000"/>
                </a:spcAft>
                <a:buFont typeface="Arial" charset="0"/>
                <a:buNone/>
              </a:pPr>
              <a:r>
                <a:rPr lang="en-US" altLang="en-US" sz="2000" dirty="0">
                  <a:solidFill>
                    <a:srgbClr val="404040"/>
                  </a:solidFill>
                </a:rPr>
                <a:t>1-800-663-1142 (English)</a:t>
              </a:r>
            </a:p>
            <a:p>
              <a:pPr algn="ctr" eaLnBrk="1" hangingPunct="1">
                <a:lnSpc>
                  <a:spcPct val="150000"/>
                </a:lnSpc>
                <a:spcAft>
                  <a:spcPct val="5000"/>
                </a:spcAft>
                <a:buFont typeface="Arial" charset="0"/>
                <a:buNone/>
              </a:pPr>
              <a:r>
                <a:rPr lang="en-US" altLang="en-US" sz="2000" dirty="0">
                  <a:solidFill>
                    <a:srgbClr val="404040"/>
                  </a:solidFill>
                </a:rPr>
                <a:t>1-866-398-9505 (French)</a:t>
              </a:r>
            </a:p>
            <a:p>
              <a:pPr algn="ctr" eaLnBrk="1" hangingPunct="1">
                <a:lnSpc>
                  <a:spcPct val="150000"/>
                </a:lnSpc>
                <a:spcAft>
                  <a:spcPct val="5000"/>
                </a:spcAft>
                <a:buFont typeface="Arial" charset="0"/>
                <a:buNone/>
              </a:pPr>
              <a:r>
                <a:rPr lang="en-US" altLang="en-US" sz="2000" dirty="0">
                  <a:solidFill>
                    <a:srgbClr val="404040"/>
                  </a:solidFill>
                </a:rPr>
                <a:t>1-888-384-1152 (TTY/hearing impaired)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  <a:buFont typeface="Arial" charset="0"/>
                <a:buNone/>
              </a:pPr>
              <a:r>
                <a:rPr lang="en-US" altLang="en-US" sz="2000" dirty="0">
                  <a:solidFill>
                    <a:srgbClr val="404040"/>
                  </a:solidFill>
                </a:rPr>
                <a:t>604-689-1717 International (call collect)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  <a:buFont typeface="Arial" charset="0"/>
                <a:buNone/>
              </a:pPr>
              <a:r>
                <a:rPr lang="en-US" altLang="en-US" sz="2000" dirty="0">
                  <a:hlinkClick r:id="rId4"/>
                </a:rPr>
                <a:t>homeweb.ca</a:t>
              </a:r>
              <a:r>
                <a:rPr lang="en-US" altLang="en-US" sz="2000" dirty="0"/>
                <a:t> </a:t>
              </a:r>
            </a:p>
          </p:txBody>
        </p:sp>
        <p:sp>
          <p:nvSpPr>
            <p:cNvPr id="47112" name="Text Box 11"/>
            <p:cNvSpPr txBox="1">
              <a:spLocks noChangeArrowheads="1"/>
            </p:cNvSpPr>
            <p:nvPr/>
          </p:nvSpPr>
          <p:spPr bwMode="auto">
            <a:xfrm>
              <a:off x="881" y="391"/>
              <a:ext cx="367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chemeClr val="bg1"/>
                  </a:solidFill>
                </a:rPr>
                <a:t>Connect to your MFAP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2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06760" y="404664"/>
            <a:ext cx="670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29B"/>
                </a:solidFill>
              </a:rPr>
              <a:t>Your MFAP can help </a:t>
            </a:r>
            <a:r>
              <a:rPr lang="en-US" altLang="en-US" dirty="0">
                <a:solidFill>
                  <a:srgbClr val="00799C"/>
                </a:solidFill>
              </a:rPr>
              <a:t>with: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899592" y="1124744"/>
            <a:ext cx="698477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005596"/>
              </a:buClr>
              <a:buFontTx/>
              <a:buNone/>
            </a:pPr>
            <a:r>
              <a:rPr lang="en-US" altLang="en-US" sz="2400" dirty="0">
                <a:solidFill>
                  <a:srgbClr val="47A141"/>
                </a:solidFill>
              </a:rPr>
              <a:t>A wide variety of situations</a:t>
            </a:r>
            <a:r>
              <a:rPr lang="en-US" altLang="en-US" sz="2400" dirty="0">
                <a:solidFill>
                  <a:srgbClr val="5FB850"/>
                </a:solidFill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Stress, anxiety, depression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Life change and transitions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Relationship concerns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Family and parenting challenges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 care coaching and resources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Elder care coaching and resources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Grief or bereavement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Alcohol, drug, gambling, smoking issues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Legal concerns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Financial worries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Medical or health-related information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Career development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SzPct val="75000"/>
              <a:buFont typeface="Arial" charset="0"/>
              <a:buChar char="●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lifestyle changes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2A687-9F17-B9F6-EE01-9D0CECF68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930913"/>
            <a:ext cx="2664183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0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029667" y="381000"/>
            <a:ext cx="7070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99C"/>
                </a:solidFill>
              </a:rPr>
              <a:t>Full Suite of MFAP Services</a:t>
            </a:r>
          </a:p>
        </p:txBody>
      </p:sp>
      <p:sp>
        <p:nvSpPr>
          <p:cNvPr id="37891" name="Content Placeholder 4"/>
          <p:cNvSpPr>
            <a:spLocks/>
          </p:cNvSpPr>
          <p:nvPr/>
        </p:nvSpPr>
        <p:spPr bwMode="auto">
          <a:xfrm>
            <a:off x="661094" y="1556122"/>
            <a:ext cx="41989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5596"/>
              </a:buClr>
              <a:buFont typeface="Arial" charset="0"/>
              <a:buNone/>
            </a:pPr>
            <a:r>
              <a:rPr lang="en-CA" altLang="en-US" sz="2400" b="1" dirty="0">
                <a:solidFill>
                  <a:srgbClr val="47A141"/>
                </a:solidFill>
              </a:rPr>
              <a:t>Counselling </a:t>
            </a:r>
          </a:p>
          <a:p>
            <a:pPr marL="742950" lvl="1" indent="-285750" eaLnBrk="1" hangingPunct="1"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Face-to-face</a:t>
            </a:r>
          </a:p>
          <a:p>
            <a:pPr marL="742950" lvl="1" indent="-285750" eaLnBrk="1" hangingPunct="1"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Telephonic </a:t>
            </a:r>
          </a:p>
          <a:p>
            <a:pPr marL="742950" lvl="1" indent="-285750" eaLnBrk="1" hangingPunct="1"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endParaRPr lang="en-CA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 eaLnBrk="1" hangingPunct="1"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</a:t>
            </a:r>
          </a:p>
          <a:p>
            <a:pPr lvl="1" eaLnBrk="1" hangingPunct="1">
              <a:spcBef>
                <a:spcPts val="0"/>
              </a:spcBef>
              <a:buClr>
                <a:srgbClr val="005596"/>
              </a:buClr>
              <a:buFont typeface="Arial" charset="0"/>
              <a:buNone/>
            </a:pPr>
            <a:r>
              <a:rPr lang="en-US" alt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(email or chat formats)</a:t>
            </a:r>
            <a:endParaRPr lang="en-CA" altLang="en-US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5596"/>
              </a:buClr>
              <a:buFont typeface="Arial" charset="0"/>
              <a:buNone/>
            </a:pPr>
            <a:endParaRPr lang="en-CA" altLang="en-US" sz="16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5596"/>
              </a:buClr>
              <a:buFont typeface="Wingdings" pitchFamily="2" charset="2"/>
              <a:buNone/>
            </a:pPr>
            <a:endParaRPr lang="en-CA" altLang="en-US" sz="1600" i="1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CA" altLang="en-US" sz="1800" dirty="0">
              <a:solidFill>
                <a:srgbClr val="40404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5596"/>
              </a:buClr>
              <a:buFont typeface="Arial" charset="0"/>
              <a:buNone/>
            </a:pPr>
            <a:endParaRPr lang="en-CA" altLang="en-US" sz="1600" dirty="0">
              <a:solidFill>
                <a:srgbClr val="404040"/>
              </a:solidFill>
            </a:endParaRPr>
          </a:p>
        </p:txBody>
      </p:sp>
      <p:sp>
        <p:nvSpPr>
          <p:cNvPr id="16388" name="Content Placeholder 4"/>
          <p:cNvSpPr txBox="1">
            <a:spLocks/>
          </p:cNvSpPr>
          <p:nvPr/>
        </p:nvSpPr>
        <p:spPr bwMode="auto">
          <a:xfrm>
            <a:off x="4724400" y="1341438"/>
            <a:ext cx="41148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600" dirty="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944368" y="1523664"/>
            <a:ext cx="39481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2400" b="1" dirty="0">
                <a:solidFill>
                  <a:srgbClr val="47A141"/>
                </a:solidFill>
                <a:latin typeface="Arial" charset="0"/>
                <a:ea typeface="ＭＳ Ｐゴシック" pitchFamily="34" charset="-128"/>
              </a:rPr>
              <a:t>Life </a:t>
            </a:r>
            <a:r>
              <a:rPr lang="en-CA" sz="2400" b="1">
                <a:solidFill>
                  <a:srgbClr val="47A141"/>
                </a:solidFill>
                <a:latin typeface="Arial" charset="0"/>
                <a:ea typeface="ＭＳ Ｐゴシック" pitchFamily="34" charset="-128"/>
              </a:rPr>
              <a:t>Smart Coaching </a:t>
            </a:r>
            <a:br>
              <a:rPr lang="en-CA" sz="2400" b="1">
                <a:solidFill>
                  <a:srgbClr val="47A141"/>
                </a:solidFill>
                <a:latin typeface="Arial" charset="0"/>
                <a:ea typeface="ＭＳ Ｐゴシック" pitchFamily="34" charset="-128"/>
              </a:rPr>
            </a:br>
            <a:endParaRPr lang="en-CA" sz="1400" dirty="0">
              <a:solidFill>
                <a:srgbClr val="00829B"/>
              </a:solidFill>
              <a:latin typeface="Arial" pitchFamily="34" charset="0"/>
              <a:ea typeface="ＭＳ Ｐゴシック" charset="-128"/>
            </a:endParaRPr>
          </a:p>
          <a:p>
            <a:pPr marL="285750" indent="-285750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rPr>
              <a:t>Life Balance Solutions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ＭＳ Ｐゴシック" charset="-128"/>
            </a:endParaRPr>
          </a:p>
          <a:p>
            <a:pPr marL="285750" indent="-285750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rPr>
              <a:t>Health Smart Coaching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ＭＳ Ｐゴシック" charset="-128"/>
            </a:endParaRPr>
          </a:p>
          <a:p>
            <a:pPr marL="285750" indent="-285750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rPr>
              <a:t>Career Smart Coaching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899592" y="3958722"/>
            <a:ext cx="339883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5596"/>
              </a:buClr>
              <a:buNone/>
            </a:pPr>
            <a:r>
              <a:rPr lang="en-CA" altLang="en-US" sz="2400" b="1" dirty="0">
                <a:solidFill>
                  <a:srgbClr val="47A141"/>
                </a:solidFill>
              </a:rPr>
              <a:t>Online Resources</a:t>
            </a:r>
            <a:endParaRPr lang="en-CA" altLang="en-US" sz="1800" i="1" dirty="0">
              <a:solidFill>
                <a:srgbClr val="264C59"/>
              </a:solidFill>
            </a:endParaRPr>
          </a:p>
          <a:p>
            <a:pPr marL="285750" lvl="1" eaLnBrk="1" hangingPunct="1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</a:pPr>
            <a:r>
              <a:rPr lang="en-CA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Homeweb.ca</a:t>
            </a:r>
          </a:p>
          <a:p>
            <a:pPr marL="285750" lvl="1" eaLnBrk="1" hangingPunct="1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</a:pPr>
            <a:r>
              <a:rPr lang="en-CA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Courses</a:t>
            </a:r>
          </a:p>
          <a:p>
            <a:pPr marL="285750" lvl="1" eaLnBrk="1" hangingPunct="1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 and Elder Care Locators</a:t>
            </a:r>
          </a:p>
          <a:p>
            <a:pPr marL="285750" lvl="1" eaLnBrk="1" hangingPunct="1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</a:pPr>
            <a:r>
              <a:rPr lang="en-CA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Risk Assessment</a:t>
            </a:r>
          </a:p>
          <a:p>
            <a:pPr marL="285750" lvl="1" eaLnBrk="1" hangingPunct="1">
              <a:spcBef>
                <a:spcPct val="0"/>
              </a:spcBef>
              <a:buClr>
                <a:srgbClr val="005596"/>
              </a:buClr>
              <a:buFont typeface="Arial" panose="020B0604020202020204" pitchFamily="34" charset="0"/>
              <a:buChar char="•"/>
            </a:pPr>
            <a:endParaRPr lang="en-CA" altLang="en-US" sz="1800" dirty="0">
              <a:solidFill>
                <a:srgbClr val="264C59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5596"/>
              </a:buClr>
              <a:buNone/>
            </a:pPr>
            <a:endParaRPr lang="en-CA" altLang="en-US" sz="2400" b="1" dirty="0">
              <a:solidFill>
                <a:srgbClr val="47A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8070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371128"/>
            <a:ext cx="7272808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/>
          <a:lstStyle/>
          <a:p>
            <a:pPr algn="l" eaLnBrk="1" hangingPunct="1"/>
            <a:r>
              <a:rPr lang="en-US" altLang="en-US" sz="3200" dirty="0">
                <a:solidFill>
                  <a:srgbClr val="00829B"/>
                </a:solidFill>
              </a:rPr>
              <a:t>MFAP Highlights</a:t>
            </a:r>
          </a:p>
        </p:txBody>
      </p:sp>
      <p:sp>
        <p:nvSpPr>
          <p:cNvPr id="45060" name="Text Box 13"/>
          <p:cNvSpPr txBox="1">
            <a:spLocks noChangeArrowheads="1"/>
          </p:cNvSpPr>
          <p:nvPr/>
        </p:nvSpPr>
        <p:spPr bwMode="auto">
          <a:xfrm>
            <a:off x="827584" y="1484784"/>
            <a:ext cx="7488832" cy="349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Accessible toll-free 24 hours a day, 7 days a week, 365 days a year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In person, telephone, video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>
                <a:solidFill>
                  <a:srgbClr val="404040"/>
                </a:solidFill>
              </a:rPr>
              <a:t>online (self-register at homeweb.ca)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Book an appointment or access help right away, including crisis support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Multi-cultural and multi-lingual 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For members, spouse/partner, eligible dependents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Participation is voluntary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Private and confidential </a:t>
            </a:r>
          </a:p>
          <a:p>
            <a:pPr marL="342900" indent="-342900" eaLnBrk="1" hangingPunct="1">
              <a:spcBef>
                <a:spcPts val="800"/>
              </a:spcBef>
              <a:spcAft>
                <a:spcPct val="10000"/>
              </a:spcAft>
              <a:buClr>
                <a:srgbClr val="47A141"/>
              </a:buClr>
            </a:pPr>
            <a:r>
              <a:rPr lang="en-US" altLang="en-US" sz="1800" dirty="0">
                <a:solidFill>
                  <a:srgbClr val="404040"/>
                </a:solidFill>
              </a:rPr>
              <a:t>No cost to the user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2C980-1740-9FC0-EF1E-2856E6B0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285763"/>
            <a:ext cx="3332517" cy="10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1331640" y="1196752"/>
            <a:ext cx="6999288" cy="2428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3600" dirty="0">
                <a:solidFill>
                  <a:srgbClr val="00829B"/>
                </a:solidFill>
              </a:rPr>
              <a:t>Life Smart Coaching</a:t>
            </a:r>
          </a:p>
        </p:txBody>
      </p:sp>
    </p:spTree>
    <p:extLst>
      <p:ext uri="{BB962C8B-B14F-4D97-AF65-F5344CB8AC3E}">
        <p14:creationId xmlns:p14="http://schemas.microsoft.com/office/powerpoint/2010/main" val="16620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7"/>
          <p:cNvSpPr txBox="1">
            <a:spLocks noChangeArrowheads="1"/>
          </p:cNvSpPr>
          <p:nvPr/>
        </p:nvSpPr>
        <p:spPr bwMode="auto">
          <a:xfrm>
            <a:off x="1259632" y="1268760"/>
            <a:ext cx="590465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47A141"/>
                </a:solidFill>
              </a:rPr>
              <a:t>Practical and proactive resources that help people ‘Life Smart’  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899592" y="2204864"/>
            <a:ext cx="662473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4950" indent="-234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692150" indent="-2349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2000" dirty="0">
                <a:solidFill>
                  <a:srgbClr val="404040"/>
                </a:solidFill>
              </a:rPr>
              <a:t>Telephonic assessment of needs by a specialist.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2000" dirty="0">
                <a:solidFill>
                  <a:srgbClr val="404040"/>
                </a:solidFill>
              </a:rPr>
              <a:t>Information and supportive coaching from an expert in the field.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2000" dirty="0">
                <a:solidFill>
                  <a:srgbClr val="404040"/>
                </a:solidFill>
              </a:rPr>
              <a:t>Customized searches for relevant resources.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rgbClr val="47A141"/>
              </a:buClr>
              <a:buFont typeface="Arial" panose="020B0604020202020204" pitchFamily="34" charset="0"/>
              <a:buChar char="•"/>
            </a:pPr>
            <a:r>
              <a:rPr lang="en-CA" altLang="en-US" sz="2000" dirty="0">
                <a:solidFill>
                  <a:srgbClr val="404040"/>
                </a:solidFill>
              </a:rPr>
              <a:t>Up-to-date and tailored </a:t>
            </a:r>
            <a:r>
              <a:rPr lang="en-CA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 including</a:t>
            </a:r>
            <a:r>
              <a:rPr lang="en-CA" altLang="en-US" sz="2000" dirty="0">
                <a:solidFill>
                  <a:srgbClr val="404040"/>
                </a:solidFill>
              </a:rPr>
              <a:t>: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─"/>
            </a:pPr>
            <a:r>
              <a:rPr lang="en-US" altLang="en-US" sz="2000" dirty="0">
                <a:solidFill>
                  <a:srgbClr val="404040"/>
                </a:solidFill>
              </a:rPr>
              <a:t>topical workbooks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─"/>
            </a:pPr>
            <a:r>
              <a:rPr lang="en-US" altLang="en-US" sz="2000" dirty="0">
                <a:solidFill>
                  <a:srgbClr val="404040"/>
                </a:solidFill>
              </a:rPr>
              <a:t>current articles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Clr>
                <a:srgbClr val="47A141"/>
              </a:buClr>
              <a:buFont typeface="Arial" panose="020B0604020202020204" pitchFamily="34" charset="0"/>
              <a:buChar char="─"/>
            </a:pPr>
            <a:r>
              <a:rPr lang="en-US" altLang="en-US" sz="2000" dirty="0">
                <a:solidFill>
                  <a:srgbClr val="404040"/>
                </a:solidFill>
              </a:rPr>
              <a:t>referral to online tools and resources</a:t>
            </a:r>
            <a:endParaRPr lang="en-CA" altLang="en-US" sz="2000" dirty="0">
              <a:solidFill>
                <a:srgbClr val="404040"/>
              </a:solidFill>
            </a:endParaRPr>
          </a:p>
        </p:txBody>
      </p:sp>
      <p:sp>
        <p:nvSpPr>
          <p:cNvPr id="17413" name="Rectangle 2"/>
          <p:cNvSpPr>
            <a:spLocks noChangeArrowheads="1"/>
          </p:cNvSpPr>
          <p:nvPr/>
        </p:nvSpPr>
        <p:spPr bwMode="auto">
          <a:xfrm>
            <a:off x="1043608" y="476672"/>
            <a:ext cx="7885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 dirty="0">
                <a:solidFill>
                  <a:srgbClr val="00829B"/>
                </a:solidFill>
              </a:rPr>
              <a:t>Life Smart Coaching</a:t>
            </a:r>
            <a:endParaRPr lang="en-US" altLang="en-US" sz="2000" dirty="0">
              <a:solidFill>
                <a:srgbClr val="008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H_P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H_P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H_P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HH_PP_template</Template>
  <TotalTime>5504</TotalTime>
  <Words>1888</Words>
  <Application>Microsoft Office PowerPoint</Application>
  <PresentationFormat>On-screen Show (4:3)</PresentationFormat>
  <Paragraphs>374</Paragraphs>
  <Slides>42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Aller</vt:lpstr>
      <vt:lpstr>Arial</vt:lpstr>
      <vt:lpstr>Arial Black</vt:lpstr>
      <vt:lpstr>Calibri</vt:lpstr>
      <vt:lpstr>Century Gothic</vt:lpstr>
      <vt:lpstr>Wingdings</vt:lpstr>
      <vt:lpstr>1_HH_PP_template</vt:lpstr>
      <vt:lpstr>HH_PP_template</vt:lpstr>
      <vt:lpstr>2_HH_PP_template</vt:lpstr>
      <vt:lpstr>PowerPoint Presentation</vt:lpstr>
      <vt:lpstr>PowerPoint Presentation</vt:lpstr>
      <vt:lpstr>Who are we? </vt:lpstr>
      <vt:lpstr>When do you call your MFAP? </vt:lpstr>
      <vt:lpstr>PowerPoint Presentation</vt:lpstr>
      <vt:lpstr>PowerPoint Presentation</vt:lpstr>
      <vt:lpstr>MFAP Highlights</vt:lpstr>
      <vt:lpstr>PowerPoint Presentation</vt:lpstr>
      <vt:lpstr>PowerPoint Presentation</vt:lpstr>
      <vt:lpstr>Life Balance Solutions</vt:lpstr>
      <vt:lpstr>New Parent Support</vt:lpstr>
      <vt:lpstr>Childcare and Parenting and Parenting </vt:lpstr>
      <vt:lpstr>Elder and Family Care</vt:lpstr>
      <vt:lpstr>Financial Consultation</vt:lpstr>
      <vt:lpstr>Legal Advisory</vt:lpstr>
      <vt:lpstr>Relationship Solutions</vt:lpstr>
      <vt:lpstr>Grief and Loss</vt:lpstr>
      <vt:lpstr>PowerPoint Presentation</vt:lpstr>
      <vt:lpstr>Health Smart Coaching</vt:lpstr>
      <vt:lpstr>Nutritional Coaching</vt:lpstr>
      <vt:lpstr>PowerPoint Presentation</vt:lpstr>
      <vt:lpstr>PowerPoint Presentation</vt:lpstr>
      <vt:lpstr>Career Smart Coaching</vt:lpstr>
      <vt:lpstr>Career Coaching</vt:lpstr>
      <vt:lpstr>Shift Worker Support</vt:lpstr>
      <vt:lpstr>PowerPoint Presentation</vt:lpstr>
      <vt:lpstr>About Counselling</vt:lpstr>
      <vt:lpstr>Online Services</vt:lpstr>
      <vt:lpstr>PowerPoint Presentation</vt:lpstr>
      <vt:lpstr>PowerPoint Presentation</vt:lpstr>
      <vt:lpstr>Health &amp; Wellness Library </vt:lpstr>
      <vt:lpstr>Health Risk Assessment</vt:lpstr>
      <vt:lpstr>PowerPoint Presentation</vt:lpstr>
      <vt:lpstr>i-Volve - Online CBT </vt:lpstr>
      <vt:lpstr>Life Lines Newsletters</vt:lpstr>
      <vt:lpstr>Privacy and Confidentiality</vt:lpstr>
      <vt:lpstr>Information Collected</vt:lpstr>
      <vt:lpstr>Accessing Your MFAP  is easy</vt:lpstr>
      <vt:lpstr>Homewood Health APP – E-AP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Burroughs</dc:creator>
  <cp:lastModifiedBy>Barb Walsh</cp:lastModifiedBy>
  <cp:revision>337</cp:revision>
  <cp:lastPrinted>2014-06-23T14:42:54Z</cp:lastPrinted>
  <dcterms:created xsi:type="dcterms:W3CDTF">2014-01-22T22:31:03Z</dcterms:created>
  <dcterms:modified xsi:type="dcterms:W3CDTF">2022-06-10T19:07:04Z</dcterms:modified>
</cp:coreProperties>
</file>