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768" r:id="rId2"/>
  </p:sldMasterIdLst>
  <p:notesMasterIdLst>
    <p:notesMasterId r:id="rId30"/>
  </p:notesMasterIdLst>
  <p:sldIdLst>
    <p:sldId id="293" r:id="rId3"/>
    <p:sldId id="272" r:id="rId4"/>
    <p:sldId id="292" r:id="rId5"/>
    <p:sldId id="291" r:id="rId6"/>
    <p:sldId id="264" r:id="rId7"/>
    <p:sldId id="265" r:id="rId8"/>
    <p:sldId id="266" r:id="rId9"/>
    <p:sldId id="268" r:id="rId10"/>
    <p:sldId id="257" r:id="rId11"/>
    <p:sldId id="258" r:id="rId12"/>
    <p:sldId id="269" r:id="rId13"/>
    <p:sldId id="259" r:id="rId14"/>
    <p:sldId id="260" r:id="rId15"/>
    <p:sldId id="270" r:id="rId16"/>
    <p:sldId id="261" r:id="rId17"/>
    <p:sldId id="263" r:id="rId18"/>
    <p:sldId id="287" r:id="rId19"/>
    <p:sldId id="276" r:id="rId20"/>
    <p:sldId id="277" r:id="rId21"/>
    <p:sldId id="279" r:id="rId22"/>
    <p:sldId id="281" r:id="rId23"/>
    <p:sldId id="282" r:id="rId24"/>
    <p:sldId id="283" r:id="rId25"/>
    <p:sldId id="284" r:id="rId26"/>
    <p:sldId id="285" r:id="rId27"/>
    <p:sldId id="289" r:id="rId28"/>
    <p:sldId id="273" r:id="rId29"/>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2D3C5CB-22D1-438F-BB7A-56F862C95D45}">
          <p14:sldIdLst>
            <p14:sldId id="293"/>
            <p14:sldId id="272"/>
            <p14:sldId id="292"/>
            <p14:sldId id="291"/>
            <p14:sldId id="264"/>
            <p14:sldId id="265"/>
            <p14:sldId id="266"/>
            <p14:sldId id="268"/>
            <p14:sldId id="257"/>
            <p14:sldId id="258"/>
            <p14:sldId id="269"/>
            <p14:sldId id="259"/>
            <p14:sldId id="260"/>
            <p14:sldId id="270"/>
            <p14:sldId id="261"/>
            <p14:sldId id="263"/>
            <p14:sldId id="287"/>
            <p14:sldId id="276"/>
            <p14:sldId id="277"/>
            <p14:sldId id="279"/>
            <p14:sldId id="281"/>
            <p14:sldId id="282"/>
            <p14:sldId id="283"/>
            <p14:sldId id="284"/>
            <p14:sldId id="285"/>
            <p14:sldId id="289"/>
            <p14:sldId id="2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79806" autoAdjust="0"/>
  </p:normalViewPr>
  <p:slideViewPr>
    <p:cSldViewPr>
      <p:cViewPr varScale="1">
        <p:scale>
          <a:sx n="90" d="100"/>
          <a:sy n="90" d="100"/>
        </p:scale>
        <p:origin x="160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29428B-0501-D44D-8362-D03AFAFB3781}" type="doc">
      <dgm:prSet loTypeId="urn:microsoft.com/office/officeart/2005/8/layout/matrix2" loCatId="" qsTypeId="urn:microsoft.com/office/officeart/2005/8/quickstyle/simple4" qsCatId="simple" csTypeId="urn:microsoft.com/office/officeart/2005/8/colors/accent1_2" csCatId="accent1" phldr="1"/>
      <dgm:spPr/>
      <dgm:t>
        <a:bodyPr/>
        <a:lstStyle/>
        <a:p>
          <a:endParaRPr lang="en-US"/>
        </a:p>
      </dgm:t>
    </dgm:pt>
    <dgm:pt modelId="{084506A0-CACD-5C4C-B480-7F63E4195B9D}">
      <dgm:prSet phldrT="[Text]"/>
      <dgm:spPr/>
      <dgm:t>
        <a:bodyPr/>
        <a:lstStyle/>
        <a:p>
          <a:r>
            <a:rPr lang="en-US" dirty="0" smtClean="0"/>
            <a:t>3</a:t>
          </a:r>
          <a:br>
            <a:rPr lang="en-US" dirty="0" smtClean="0"/>
          </a:br>
          <a:r>
            <a:rPr lang="en-US" dirty="0" smtClean="0"/>
            <a:t>Low Contact &amp; High Openness</a:t>
          </a:r>
          <a:endParaRPr lang="en-US" dirty="0"/>
        </a:p>
      </dgm:t>
    </dgm:pt>
    <dgm:pt modelId="{51EA12C9-F6D8-1342-9829-3946F902AE5D}" type="parTrans" cxnId="{0E917B8C-22BE-8A4E-95AD-1E5D6BD7374E}">
      <dgm:prSet/>
      <dgm:spPr/>
      <dgm:t>
        <a:bodyPr/>
        <a:lstStyle/>
        <a:p>
          <a:endParaRPr lang="en-US"/>
        </a:p>
      </dgm:t>
    </dgm:pt>
    <dgm:pt modelId="{09E74DFE-4A3F-0941-8D2E-F9E5CC75639F}" type="sibTrans" cxnId="{0E917B8C-22BE-8A4E-95AD-1E5D6BD7374E}">
      <dgm:prSet/>
      <dgm:spPr/>
      <dgm:t>
        <a:bodyPr/>
        <a:lstStyle/>
        <a:p>
          <a:endParaRPr lang="en-US"/>
        </a:p>
      </dgm:t>
    </dgm:pt>
    <dgm:pt modelId="{E5C9C1A5-CBB9-1846-9A8C-097842FBE17C}">
      <dgm:prSet phldrT="[Text]"/>
      <dgm:spPr/>
      <dgm:t>
        <a:bodyPr/>
        <a:lstStyle/>
        <a:p>
          <a:r>
            <a:rPr lang="en-US" dirty="0" smtClean="0"/>
            <a:t>4</a:t>
          </a:r>
          <a:br>
            <a:rPr lang="en-US" dirty="0" smtClean="0"/>
          </a:br>
          <a:r>
            <a:rPr lang="en-US" dirty="0" smtClean="0"/>
            <a:t>High Contact &amp; High Openness</a:t>
          </a:r>
          <a:endParaRPr lang="en-US" dirty="0"/>
        </a:p>
      </dgm:t>
    </dgm:pt>
    <dgm:pt modelId="{35E12CB0-F20E-A241-91DA-9E0F961101FD}" type="parTrans" cxnId="{73CDA8F2-9984-5C43-8F94-8049F6257B7A}">
      <dgm:prSet/>
      <dgm:spPr/>
      <dgm:t>
        <a:bodyPr/>
        <a:lstStyle/>
        <a:p>
          <a:endParaRPr lang="en-US"/>
        </a:p>
      </dgm:t>
    </dgm:pt>
    <dgm:pt modelId="{428B7128-6466-3D4A-B59F-ADB5232D417C}" type="sibTrans" cxnId="{73CDA8F2-9984-5C43-8F94-8049F6257B7A}">
      <dgm:prSet/>
      <dgm:spPr/>
      <dgm:t>
        <a:bodyPr/>
        <a:lstStyle/>
        <a:p>
          <a:endParaRPr lang="en-US"/>
        </a:p>
      </dgm:t>
    </dgm:pt>
    <dgm:pt modelId="{605CA07E-138E-CD4F-A39E-8EA4684E26C4}">
      <dgm:prSet phldrT="[Text]"/>
      <dgm:spPr/>
      <dgm:t>
        <a:bodyPr/>
        <a:lstStyle/>
        <a:p>
          <a:r>
            <a:rPr lang="en-US" dirty="0" smtClean="0"/>
            <a:t>1 </a:t>
          </a:r>
          <a:br>
            <a:rPr lang="en-US" dirty="0" smtClean="0"/>
          </a:br>
          <a:r>
            <a:rPr lang="en-US" dirty="0" smtClean="0"/>
            <a:t>Low Contact  &amp; Low Openness</a:t>
          </a:r>
          <a:endParaRPr lang="en-US" dirty="0"/>
        </a:p>
      </dgm:t>
    </dgm:pt>
    <dgm:pt modelId="{0C7A1B18-1EF4-4043-A414-15F2CEB0D079}" type="parTrans" cxnId="{BD2DAA5D-6C15-6C48-B5D6-5A0398D30D50}">
      <dgm:prSet/>
      <dgm:spPr/>
      <dgm:t>
        <a:bodyPr/>
        <a:lstStyle/>
        <a:p>
          <a:endParaRPr lang="en-US"/>
        </a:p>
      </dgm:t>
    </dgm:pt>
    <dgm:pt modelId="{0FB96E55-D531-234C-85C5-E4977295EB3C}" type="sibTrans" cxnId="{BD2DAA5D-6C15-6C48-B5D6-5A0398D30D50}">
      <dgm:prSet/>
      <dgm:spPr/>
      <dgm:t>
        <a:bodyPr/>
        <a:lstStyle/>
        <a:p>
          <a:endParaRPr lang="en-US"/>
        </a:p>
      </dgm:t>
    </dgm:pt>
    <dgm:pt modelId="{572DE5B3-6604-C949-91B5-7CA5D86DC53C}">
      <dgm:prSet phldrT="[Text]"/>
      <dgm:spPr/>
      <dgm:t>
        <a:bodyPr/>
        <a:lstStyle/>
        <a:p>
          <a:r>
            <a:rPr lang="en-US" dirty="0" smtClean="0"/>
            <a:t>2</a:t>
          </a:r>
          <a:br>
            <a:rPr lang="en-US" dirty="0" smtClean="0"/>
          </a:br>
          <a:r>
            <a:rPr lang="en-US" dirty="0" smtClean="0"/>
            <a:t>High Contact &amp; Low Openness</a:t>
          </a:r>
          <a:endParaRPr lang="en-US" dirty="0"/>
        </a:p>
      </dgm:t>
    </dgm:pt>
    <dgm:pt modelId="{9C72F086-4596-4C4A-B3F7-C484CD5E5727}" type="parTrans" cxnId="{93A1472D-0762-764A-85CF-787AF2DD10EB}">
      <dgm:prSet/>
      <dgm:spPr/>
      <dgm:t>
        <a:bodyPr/>
        <a:lstStyle/>
        <a:p>
          <a:endParaRPr lang="en-US"/>
        </a:p>
      </dgm:t>
    </dgm:pt>
    <dgm:pt modelId="{05814C5B-154A-8C4F-840F-D889F3E60BAE}" type="sibTrans" cxnId="{93A1472D-0762-764A-85CF-787AF2DD10EB}">
      <dgm:prSet/>
      <dgm:spPr/>
      <dgm:t>
        <a:bodyPr/>
        <a:lstStyle/>
        <a:p>
          <a:endParaRPr lang="en-US"/>
        </a:p>
      </dgm:t>
    </dgm:pt>
    <dgm:pt modelId="{F02621BA-7000-1441-B01F-9190247379D3}" type="pres">
      <dgm:prSet presAssocID="{7F29428B-0501-D44D-8362-D03AFAFB3781}" presName="matrix" presStyleCnt="0">
        <dgm:presLayoutVars>
          <dgm:chMax val="1"/>
          <dgm:dir/>
          <dgm:resizeHandles val="exact"/>
        </dgm:presLayoutVars>
      </dgm:prSet>
      <dgm:spPr/>
      <dgm:t>
        <a:bodyPr/>
        <a:lstStyle/>
        <a:p>
          <a:endParaRPr lang="en-US"/>
        </a:p>
      </dgm:t>
    </dgm:pt>
    <dgm:pt modelId="{FCC1FF82-BB92-DE48-BF08-867B32ED09A7}" type="pres">
      <dgm:prSet presAssocID="{7F29428B-0501-D44D-8362-D03AFAFB3781}" presName="axisShape" presStyleLbl="bgShp" presStyleIdx="0" presStyleCnt="1"/>
      <dgm:spPr/>
    </dgm:pt>
    <dgm:pt modelId="{CC42439D-212D-D941-9032-9883F9F11988}" type="pres">
      <dgm:prSet presAssocID="{7F29428B-0501-D44D-8362-D03AFAFB3781}" presName="rect1" presStyleLbl="node1" presStyleIdx="0" presStyleCnt="4">
        <dgm:presLayoutVars>
          <dgm:chMax val="0"/>
          <dgm:chPref val="0"/>
          <dgm:bulletEnabled val="1"/>
        </dgm:presLayoutVars>
      </dgm:prSet>
      <dgm:spPr/>
      <dgm:t>
        <a:bodyPr/>
        <a:lstStyle/>
        <a:p>
          <a:endParaRPr lang="en-US"/>
        </a:p>
      </dgm:t>
    </dgm:pt>
    <dgm:pt modelId="{D01EEF96-6ED3-C84D-9DA9-2DD724935C52}" type="pres">
      <dgm:prSet presAssocID="{7F29428B-0501-D44D-8362-D03AFAFB3781}" presName="rect2" presStyleLbl="node1" presStyleIdx="1" presStyleCnt="4">
        <dgm:presLayoutVars>
          <dgm:chMax val="0"/>
          <dgm:chPref val="0"/>
          <dgm:bulletEnabled val="1"/>
        </dgm:presLayoutVars>
      </dgm:prSet>
      <dgm:spPr/>
      <dgm:t>
        <a:bodyPr/>
        <a:lstStyle/>
        <a:p>
          <a:endParaRPr lang="en-US"/>
        </a:p>
      </dgm:t>
    </dgm:pt>
    <dgm:pt modelId="{8D05F875-01E1-D847-BE95-D7535F8B3FE5}" type="pres">
      <dgm:prSet presAssocID="{7F29428B-0501-D44D-8362-D03AFAFB3781}" presName="rect3" presStyleLbl="node1" presStyleIdx="2" presStyleCnt="4">
        <dgm:presLayoutVars>
          <dgm:chMax val="0"/>
          <dgm:chPref val="0"/>
          <dgm:bulletEnabled val="1"/>
        </dgm:presLayoutVars>
      </dgm:prSet>
      <dgm:spPr/>
      <dgm:t>
        <a:bodyPr/>
        <a:lstStyle/>
        <a:p>
          <a:endParaRPr lang="en-US"/>
        </a:p>
      </dgm:t>
    </dgm:pt>
    <dgm:pt modelId="{538EEB52-1A58-6F4F-87E4-A40EC19B52EA}" type="pres">
      <dgm:prSet presAssocID="{7F29428B-0501-D44D-8362-D03AFAFB3781}" presName="rect4" presStyleLbl="node1" presStyleIdx="3" presStyleCnt="4">
        <dgm:presLayoutVars>
          <dgm:chMax val="0"/>
          <dgm:chPref val="0"/>
          <dgm:bulletEnabled val="1"/>
        </dgm:presLayoutVars>
      </dgm:prSet>
      <dgm:spPr/>
      <dgm:t>
        <a:bodyPr/>
        <a:lstStyle/>
        <a:p>
          <a:endParaRPr lang="en-US"/>
        </a:p>
      </dgm:t>
    </dgm:pt>
  </dgm:ptLst>
  <dgm:cxnLst>
    <dgm:cxn modelId="{BD2DAA5D-6C15-6C48-B5D6-5A0398D30D50}" srcId="{7F29428B-0501-D44D-8362-D03AFAFB3781}" destId="{605CA07E-138E-CD4F-A39E-8EA4684E26C4}" srcOrd="2" destOrd="0" parTransId="{0C7A1B18-1EF4-4043-A414-15F2CEB0D079}" sibTransId="{0FB96E55-D531-234C-85C5-E4977295EB3C}"/>
    <dgm:cxn modelId="{D307F861-8FA0-6E41-AFD2-72BB6A063B5F}" type="presOf" srcId="{7F29428B-0501-D44D-8362-D03AFAFB3781}" destId="{F02621BA-7000-1441-B01F-9190247379D3}" srcOrd="0" destOrd="0" presId="urn:microsoft.com/office/officeart/2005/8/layout/matrix2"/>
    <dgm:cxn modelId="{2605DEAE-6D83-8248-8010-7B432CF6183C}" type="presOf" srcId="{E5C9C1A5-CBB9-1846-9A8C-097842FBE17C}" destId="{D01EEF96-6ED3-C84D-9DA9-2DD724935C52}" srcOrd="0" destOrd="0" presId="urn:microsoft.com/office/officeart/2005/8/layout/matrix2"/>
    <dgm:cxn modelId="{0E917B8C-22BE-8A4E-95AD-1E5D6BD7374E}" srcId="{7F29428B-0501-D44D-8362-D03AFAFB3781}" destId="{084506A0-CACD-5C4C-B480-7F63E4195B9D}" srcOrd="0" destOrd="0" parTransId="{51EA12C9-F6D8-1342-9829-3946F902AE5D}" sibTransId="{09E74DFE-4A3F-0941-8D2E-F9E5CC75639F}"/>
    <dgm:cxn modelId="{73CDA8F2-9984-5C43-8F94-8049F6257B7A}" srcId="{7F29428B-0501-D44D-8362-D03AFAFB3781}" destId="{E5C9C1A5-CBB9-1846-9A8C-097842FBE17C}" srcOrd="1" destOrd="0" parTransId="{35E12CB0-F20E-A241-91DA-9E0F961101FD}" sibTransId="{428B7128-6466-3D4A-B59F-ADB5232D417C}"/>
    <dgm:cxn modelId="{93A1472D-0762-764A-85CF-787AF2DD10EB}" srcId="{7F29428B-0501-D44D-8362-D03AFAFB3781}" destId="{572DE5B3-6604-C949-91B5-7CA5D86DC53C}" srcOrd="3" destOrd="0" parTransId="{9C72F086-4596-4C4A-B3F7-C484CD5E5727}" sibTransId="{05814C5B-154A-8C4F-840F-D889F3E60BAE}"/>
    <dgm:cxn modelId="{A846C9AF-DF3E-254E-B102-CF33B54FF28B}" type="presOf" srcId="{084506A0-CACD-5C4C-B480-7F63E4195B9D}" destId="{CC42439D-212D-D941-9032-9883F9F11988}" srcOrd="0" destOrd="0" presId="urn:microsoft.com/office/officeart/2005/8/layout/matrix2"/>
    <dgm:cxn modelId="{C98BA156-CAAF-404E-B54C-208AB7615E22}" type="presOf" srcId="{605CA07E-138E-CD4F-A39E-8EA4684E26C4}" destId="{8D05F875-01E1-D847-BE95-D7535F8B3FE5}" srcOrd="0" destOrd="0" presId="urn:microsoft.com/office/officeart/2005/8/layout/matrix2"/>
    <dgm:cxn modelId="{DB444C07-B2AB-4940-8FC4-EC2EDC25DBC2}" type="presOf" srcId="{572DE5B3-6604-C949-91B5-7CA5D86DC53C}" destId="{538EEB52-1A58-6F4F-87E4-A40EC19B52EA}" srcOrd="0" destOrd="0" presId="urn:microsoft.com/office/officeart/2005/8/layout/matrix2"/>
    <dgm:cxn modelId="{A9C4FF67-54EF-C44C-A073-D1C55CC71AAE}" type="presParOf" srcId="{F02621BA-7000-1441-B01F-9190247379D3}" destId="{FCC1FF82-BB92-DE48-BF08-867B32ED09A7}" srcOrd="0" destOrd="0" presId="urn:microsoft.com/office/officeart/2005/8/layout/matrix2"/>
    <dgm:cxn modelId="{0D586C8F-BBBA-3844-B2B4-73BBD6D8C475}" type="presParOf" srcId="{F02621BA-7000-1441-B01F-9190247379D3}" destId="{CC42439D-212D-D941-9032-9883F9F11988}" srcOrd="1" destOrd="0" presId="urn:microsoft.com/office/officeart/2005/8/layout/matrix2"/>
    <dgm:cxn modelId="{BC335D9A-977E-FA47-9436-C4E665706A8B}" type="presParOf" srcId="{F02621BA-7000-1441-B01F-9190247379D3}" destId="{D01EEF96-6ED3-C84D-9DA9-2DD724935C52}" srcOrd="2" destOrd="0" presId="urn:microsoft.com/office/officeart/2005/8/layout/matrix2"/>
    <dgm:cxn modelId="{089CB205-AC4B-4E46-8D86-BA14B5424D42}" type="presParOf" srcId="{F02621BA-7000-1441-B01F-9190247379D3}" destId="{8D05F875-01E1-D847-BE95-D7535F8B3FE5}" srcOrd="3" destOrd="0" presId="urn:microsoft.com/office/officeart/2005/8/layout/matrix2"/>
    <dgm:cxn modelId="{26C4E036-A8A6-C14C-8BCF-C2654083C278}" type="presParOf" srcId="{F02621BA-7000-1441-B01F-9190247379D3}" destId="{538EEB52-1A58-6F4F-87E4-A40EC19B52EA}" srcOrd="4" destOrd="0" presId="urn:microsoft.com/office/officeart/2005/8/layout/matrix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8313"/>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4008438" y="0"/>
            <a:ext cx="3067050" cy="468313"/>
          </a:xfrm>
          <a:prstGeom prst="rect">
            <a:avLst/>
          </a:prstGeom>
        </p:spPr>
        <p:txBody>
          <a:bodyPr vert="horz" lIns="91440" tIns="45720" rIns="91440" bIns="45720" rtlCol="0"/>
          <a:lstStyle>
            <a:lvl1pPr algn="r">
              <a:defRPr sz="1200"/>
            </a:lvl1pPr>
          </a:lstStyle>
          <a:p>
            <a:fld id="{86D6EEEB-7DDA-4E27-925B-575E2685F07D}" type="datetimeFigureOut">
              <a:rPr lang="en-CA" smtClean="0"/>
              <a:pPr/>
              <a:t>27/10/2015</a:t>
            </a:fld>
            <a:endParaRPr lang="en-CA"/>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708025" y="4448175"/>
            <a:ext cx="5661025" cy="42132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93175"/>
            <a:ext cx="3067050" cy="468313"/>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4008438" y="8893175"/>
            <a:ext cx="3067050" cy="468313"/>
          </a:xfrm>
          <a:prstGeom prst="rect">
            <a:avLst/>
          </a:prstGeom>
        </p:spPr>
        <p:txBody>
          <a:bodyPr vert="horz" lIns="91440" tIns="45720" rIns="91440" bIns="45720" rtlCol="0" anchor="b"/>
          <a:lstStyle>
            <a:lvl1pPr algn="r">
              <a:defRPr sz="1200"/>
            </a:lvl1pPr>
          </a:lstStyle>
          <a:p>
            <a:fld id="{BFC5CE76-9A90-4B68-8DEF-97B5E7B04BE1}" type="slidenum">
              <a:rPr lang="en-CA" smtClean="0"/>
              <a:pPr/>
              <a:t>‹#›</a:t>
            </a:fld>
            <a:endParaRPr lang="en-CA"/>
          </a:p>
        </p:txBody>
      </p:sp>
    </p:spTree>
    <p:extLst>
      <p:ext uri="{BB962C8B-B14F-4D97-AF65-F5344CB8AC3E}">
        <p14:creationId xmlns:p14="http://schemas.microsoft.com/office/powerpoint/2010/main" val="2389940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CA" b="1" dirty="0" smtClean="0"/>
          </a:p>
        </p:txBody>
      </p:sp>
      <p:sp>
        <p:nvSpPr>
          <p:cNvPr id="4" name="Slide Number Placeholder 3"/>
          <p:cNvSpPr>
            <a:spLocks noGrp="1"/>
          </p:cNvSpPr>
          <p:nvPr>
            <p:ph type="sldNum" sz="quarter" idx="5"/>
          </p:nvPr>
        </p:nvSpPr>
        <p:spPr/>
        <p:txBody>
          <a:bodyPr/>
          <a:lstStyle/>
          <a:p>
            <a:pPr>
              <a:defRPr/>
            </a:pPr>
            <a:fld id="{EFF02C87-076D-48C3-A9C9-36D2B76C2C31}" type="slidenum">
              <a:rPr lang="en-US" smtClean="0">
                <a:solidFill>
                  <a:prstClr val="black"/>
                </a:solidFill>
              </a:rPr>
              <a:pPr>
                <a:defRPr/>
              </a:pPr>
              <a:t>1</a:t>
            </a:fld>
            <a:endParaRPr lang="en-US" dirty="0">
              <a:solidFill>
                <a:prstClr val="black"/>
              </a:solidFill>
            </a:endParaRPr>
          </a:p>
        </p:txBody>
      </p:sp>
    </p:spTree>
    <p:extLst>
      <p:ext uri="{BB962C8B-B14F-4D97-AF65-F5344CB8AC3E}">
        <p14:creationId xmlns:p14="http://schemas.microsoft.com/office/powerpoint/2010/main" val="16858703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BFC5CE76-9A90-4B68-8DEF-97B5E7B04BE1}" type="slidenum">
              <a:rPr lang="en-CA" smtClean="0"/>
              <a:pPr/>
              <a:t>12</a:t>
            </a:fld>
            <a:endParaRPr lang="en-CA"/>
          </a:p>
        </p:txBody>
      </p:sp>
    </p:spTree>
    <p:extLst>
      <p:ext uri="{BB962C8B-B14F-4D97-AF65-F5344CB8AC3E}">
        <p14:creationId xmlns:p14="http://schemas.microsoft.com/office/powerpoint/2010/main" val="8147119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Mediation can accommodate different</a:t>
            </a:r>
            <a:r>
              <a:rPr lang="en-CA" baseline="0" dirty="0" smtClean="0"/>
              <a:t> sizes of group</a:t>
            </a:r>
            <a:r>
              <a:rPr lang="en-CA" dirty="0" smtClean="0"/>
              <a:t>s, yet it is important to not have the family member participants be overwhelmed by the number of Society participants. There are times when</a:t>
            </a:r>
            <a:r>
              <a:rPr lang="en-CA" baseline="0" dirty="0" smtClean="0"/>
              <a:t> the Society will meet between themselves in advance to decide who to send to the mediation table. </a:t>
            </a:r>
          </a:p>
          <a:p>
            <a:r>
              <a:rPr lang="en-CA" baseline="0" dirty="0" smtClean="0"/>
              <a:t>Although the openness terms may be solely between the birthparent and the adoptive parents, they may need to attend with a support person such as their current partner or their mother. This ’support’ person may not always be a calming type of person however this is who the birth parent is likely to be sharing the outcome of any agreement with in the future.</a:t>
            </a:r>
          </a:p>
          <a:p>
            <a:endParaRPr lang="en-CA" baseline="0" dirty="0" smtClean="0"/>
          </a:p>
          <a:p>
            <a:r>
              <a:rPr lang="en-CA" baseline="0" dirty="0" smtClean="0"/>
              <a:t>The participants in kin placements can include people who know each other very well such as birth mother and her mother, or grandmother and great aunt , or a combination of both the maternal and paternal sides of the family.  Here we can have a history of the difficult family dynamics such as mistrust, conflict, control</a:t>
            </a:r>
          </a:p>
          <a:p>
            <a:endParaRPr lang="en-CA" dirty="0"/>
          </a:p>
        </p:txBody>
      </p:sp>
      <p:sp>
        <p:nvSpPr>
          <p:cNvPr id="4" name="Slide Number Placeholder 3"/>
          <p:cNvSpPr>
            <a:spLocks noGrp="1"/>
          </p:cNvSpPr>
          <p:nvPr>
            <p:ph type="sldNum" sz="quarter" idx="10"/>
          </p:nvPr>
        </p:nvSpPr>
        <p:spPr/>
        <p:txBody>
          <a:bodyPr/>
          <a:lstStyle/>
          <a:p>
            <a:fld id="{BFC5CE76-9A90-4B68-8DEF-97B5E7B04BE1}" type="slidenum">
              <a:rPr lang="en-CA" smtClean="0"/>
              <a:pPr/>
              <a:t>13</a:t>
            </a:fld>
            <a:endParaRPr lang="en-CA"/>
          </a:p>
        </p:txBody>
      </p:sp>
    </p:spTree>
    <p:extLst>
      <p:ext uri="{BB962C8B-B14F-4D97-AF65-F5344CB8AC3E}">
        <p14:creationId xmlns:p14="http://schemas.microsoft.com/office/powerpoint/2010/main" val="21873058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BFC5CE76-9A90-4B68-8DEF-97B5E7B04BE1}" type="slidenum">
              <a:rPr lang="en-CA" smtClean="0"/>
              <a:pPr/>
              <a:t>14</a:t>
            </a:fld>
            <a:endParaRPr lang="en-CA"/>
          </a:p>
        </p:txBody>
      </p:sp>
    </p:spTree>
    <p:extLst>
      <p:ext uri="{BB962C8B-B14F-4D97-AF65-F5344CB8AC3E}">
        <p14:creationId xmlns:p14="http://schemas.microsoft.com/office/powerpoint/2010/main" val="490682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BA125F-78E4-B54D-88D7-97ED99F14A71}" type="slidenum">
              <a:rPr lang="en-US" smtClean="0"/>
              <a:pPr/>
              <a:t>18</a:t>
            </a:fld>
            <a:endParaRPr lang="en-US" dirty="0"/>
          </a:p>
        </p:txBody>
      </p:sp>
    </p:spTree>
    <p:extLst>
      <p:ext uri="{BB962C8B-B14F-4D97-AF65-F5344CB8AC3E}">
        <p14:creationId xmlns:p14="http://schemas.microsoft.com/office/powerpoint/2010/main" val="9396548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sz="1200" kern="1200" dirty="0" smtClean="0">
                <a:solidFill>
                  <a:schemeClr val="tx1"/>
                </a:solidFill>
                <a:latin typeface="+mn-lt"/>
                <a:ea typeface="+mn-ea"/>
                <a:cs typeface="+mn-cs"/>
              </a:rPr>
              <a:t>"Adoption marries the past and the present. Care and respect for both are needed for a healthy relationship. ”</a:t>
            </a:r>
          </a:p>
          <a:p>
            <a:endParaRPr lang="en-US" sz="1200" kern="1200" dirty="0" smtClean="0">
              <a:solidFill>
                <a:schemeClr val="tx1"/>
              </a:solidFill>
              <a:latin typeface="+mn-lt"/>
              <a:ea typeface="+mn-ea"/>
              <a:cs typeface="+mn-cs"/>
            </a:endParaRPr>
          </a:p>
          <a:p>
            <a:r>
              <a:rPr lang="en-CA" sz="1200" kern="1200" dirty="0" smtClean="0">
                <a:solidFill>
                  <a:schemeClr val="tx1"/>
                </a:solidFill>
                <a:latin typeface="+mn-lt"/>
                <a:ea typeface="+mn-ea"/>
                <a:cs typeface="+mn-cs"/>
              </a:rPr>
              <a:t>Not going to go into history of why openness is important.   Work in Search and Union teaches us the importance of information, connections, communication and identity development in adoption. </a:t>
            </a:r>
          </a:p>
          <a:p>
            <a:endParaRPr lang="en-US" sz="1200" kern="1200" dirty="0" smtClean="0">
              <a:solidFill>
                <a:schemeClr val="tx1"/>
              </a:solidFill>
              <a:latin typeface="+mn-lt"/>
              <a:ea typeface="+mn-ea"/>
              <a:cs typeface="+mn-cs"/>
            </a:endParaRPr>
          </a:p>
          <a:p>
            <a:r>
              <a:rPr lang="en-CA" sz="1200" kern="1200" dirty="0" smtClean="0">
                <a:solidFill>
                  <a:schemeClr val="tx1"/>
                </a:solidFill>
                <a:latin typeface="+mn-lt"/>
                <a:ea typeface="+mn-ea"/>
                <a:cs typeface="+mn-cs"/>
              </a:rPr>
              <a:t>Many, including myself in the past, view Openness as a Spectrum; from fully closed to any contact on the one end to fully open, with ongoing contact and with integrated families on the other.  Contact will fall somewhere on either end or in between.  In fact,  true Openness does not just look at the amount or type of contact as the only factor; Openness also means how relationships are talked about and honoured.  </a:t>
            </a:r>
          </a:p>
          <a:p>
            <a:r>
              <a:rPr lang="en-CA" sz="1200"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r>
              <a:rPr lang="en-CA" sz="1200" kern="1200" dirty="0" smtClean="0">
                <a:solidFill>
                  <a:schemeClr val="tx1"/>
                </a:solidFill>
                <a:latin typeface="+mn-lt"/>
                <a:ea typeface="+mn-ea"/>
                <a:cs typeface="+mn-cs"/>
              </a:rPr>
              <a:t>Professionals need to be aware of many factors when assessing whether prospective adoptive parents have the ability to appreciate and apply  both types of openness in their family.  </a:t>
            </a:r>
            <a:endParaRPr lang="en-US" sz="1200" kern="1200" dirty="0" smtClean="0">
              <a:solidFill>
                <a:schemeClr val="tx1"/>
              </a:solidFill>
              <a:latin typeface="+mn-lt"/>
              <a:ea typeface="+mn-ea"/>
              <a:cs typeface="+mn-cs"/>
            </a:endParaRPr>
          </a:p>
          <a:p>
            <a:r>
              <a:rPr lang="en-CA" sz="1200" kern="1200" dirty="0" smtClean="0">
                <a:solidFill>
                  <a:schemeClr val="tx1"/>
                </a:solidFill>
                <a:latin typeface="+mn-lt"/>
                <a:ea typeface="+mn-ea"/>
                <a:cs typeface="+mn-cs"/>
              </a:rPr>
              <a:t>As well,  birth and adoptive parents' ability and willingness to work towards healing for the sake of the child needs to be explored by professionals as they move into permanency situations, whether that is through adoption or some other permanency arrangement, this includes kinship families, many who will inevitably have contact with the child or youth birth parent or other birth relatives. </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FC5CE76-9A90-4B68-8DEF-97B5E7B04BE1}" type="slidenum">
              <a:rPr lang="en-CA" smtClean="0"/>
              <a:pPr/>
              <a:t>20</a:t>
            </a:fld>
            <a:endParaRPr lang="en-CA"/>
          </a:p>
        </p:txBody>
      </p:sp>
    </p:spTree>
    <p:extLst>
      <p:ext uri="{BB962C8B-B14F-4D97-AF65-F5344CB8AC3E}">
        <p14:creationId xmlns:p14="http://schemas.microsoft.com/office/powerpoint/2010/main" val="22040276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a:lnSpc>
                <a:spcPct val="80000"/>
              </a:lnSpc>
              <a:spcBef>
                <a:spcPct val="0"/>
              </a:spcBef>
            </a:pPr>
            <a:r>
              <a:rPr lang="en-US" sz="1000" b="1" dirty="0"/>
              <a:t>Box 1 </a:t>
            </a:r>
            <a:r>
              <a:rPr lang="en-US" sz="1000" dirty="0"/>
              <a:t>is what we would call a closed adoption. Not only is there very little contact or identifying information available to the child, but the adoptive parents are ill-equipped to deal with adoption openly. They may have unresolved grief left over from their infertility struggles. They may have been counseled to act as if their child were born to them. They may not be comfortable having tough conversations and confronting “icky” feelings about adoption, either theirs or their child’s as she grows and advances cognitively. This box may be the most crippling for a child to grow up in, the least conducive to integrating her identity from both her sets of parents.</a:t>
            </a:r>
          </a:p>
          <a:p>
            <a:pPr>
              <a:lnSpc>
                <a:spcPct val="80000"/>
              </a:lnSpc>
              <a:spcBef>
                <a:spcPct val="0"/>
              </a:spcBef>
            </a:pPr>
            <a:endParaRPr lang="en-US" sz="1000" dirty="0"/>
          </a:p>
          <a:p>
            <a:pPr>
              <a:lnSpc>
                <a:spcPct val="80000"/>
              </a:lnSpc>
              <a:spcBef>
                <a:spcPct val="0"/>
              </a:spcBef>
            </a:pPr>
            <a:r>
              <a:rPr lang="en-US" sz="1000" b="1" dirty="0"/>
              <a:t>Box 2 </a:t>
            </a:r>
            <a:r>
              <a:rPr lang="en-US" sz="1000" dirty="0"/>
              <a:t>is where there is contact with birth family, maybe through exchanges of photos, emails or even meetings. Parents here may say things like, “We follow our open adoption agreement and send monthly updates and pictures.” or “We’re not afraid to let the birth parents know where we live.” But what’s lacking in Box 2 is what Jim </a:t>
            </a:r>
            <a:r>
              <a:rPr lang="en-US" sz="1000" dirty="0" err="1"/>
              <a:t>Gritter</a:t>
            </a:r>
            <a:r>
              <a:rPr lang="en-US" sz="1000" dirty="0"/>
              <a:t> calls the Spirit of Open Adoption. Adoptive parents may harbor feelings of guilt, envy, distaste or even superiority about their child’s birth family, either consciously or subconsciously (by no means am I saying that all do, but rather the observation that some do). These adoptive parents may enjoy having all the power they hold in the relationship rather than inviting the first parents to co-create their open adoption relationship. Because of the lack of openness here, the child is still at a disadvantage, feeling split between her clan of biology and her clan of biography, for there is quite a gap between them.</a:t>
            </a:r>
          </a:p>
          <a:p>
            <a:pPr>
              <a:lnSpc>
                <a:spcPct val="80000"/>
              </a:lnSpc>
              <a:spcBef>
                <a:spcPct val="0"/>
              </a:spcBef>
            </a:pPr>
            <a:endParaRPr lang="en-US" sz="1000" dirty="0"/>
          </a:p>
          <a:p>
            <a:pPr>
              <a:lnSpc>
                <a:spcPct val="80000"/>
              </a:lnSpc>
              <a:spcBef>
                <a:spcPct val="0"/>
              </a:spcBef>
            </a:pPr>
            <a:r>
              <a:rPr lang="en-US" sz="1000" b="1" dirty="0"/>
              <a:t>Box 3 </a:t>
            </a:r>
            <a:r>
              <a:rPr lang="en-US" sz="1000" dirty="0"/>
              <a:t>is at play in many foster and international adoptions, as well as some domestic infant adoptions where distance or birth family availability is a factor. It involves low contact but high openness. Logistics and safety issues may make actual contact not possible or unwise, but the parents in Box 3 still parent with openness. They are able to deal with their own emotions about their family-building story mindfully, and they are able to open their hearts to their child as she processes her adoption story and integrates her identity. She is in a good position to have the space and support from her parents to do just that.</a:t>
            </a:r>
          </a:p>
          <a:p>
            <a:pPr>
              <a:lnSpc>
                <a:spcPct val="80000"/>
              </a:lnSpc>
              <a:spcBef>
                <a:spcPct val="0"/>
              </a:spcBef>
            </a:pPr>
            <a:endParaRPr lang="en-US" sz="1000" dirty="0"/>
          </a:p>
          <a:p>
            <a:pPr>
              <a:lnSpc>
                <a:spcPct val="80000"/>
              </a:lnSpc>
              <a:spcBef>
                <a:spcPct val="0"/>
              </a:spcBef>
            </a:pPr>
            <a:r>
              <a:rPr lang="en-US" sz="1000" b="1" dirty="0"/>
              <a:t>Box 4 </a:t>
            </a:r>
            <a:r>
              <a:rPr lang="en-US" sz="1000" dirty="0"/>
              <a:t>is where the birth family is considered extended family, both in contact and in openness. This relationship may be no different than one with a beloved uncle, sister-in-law or grandmother (or even a relative not so beloved!). The relationships are child-centered and inclusive. The child is claimed by and able to claim both her clans, thereby helping her integrate all her pieces as she grows through her toddler and school years, through her </a:t>
            </a:r>
            <a:r>
              <a:rPr lang="en-US" sz="1000" dirty="0" err="1"/>
              <a:t>tweens</a:t>
            </a:r>
            <a:r>
              <a:rPr lang="en-US" sz="1000" dirty="0"/>
              <a:t> and teens and into adulthood. She is not pulled to choose or rank one family over the other and she is therefore not split — she is free to integrate </a:t>
            </a:r>
            <a:r>
              <a:rPr lang="en-US" sz="1000" dirty="0" err="1"/>
              <a:t>herSelves</a:t>
            </a:r>
            <a:r>
              <a:rPr lang="en-US" sz="1000" dirty="0"/>
              <a:t> and pursue wholeness in her identity.</a:t>
            </a:r>
          </a:p>
        </p:txBody>
      </p:sp>
      <p:sp>
        <p:nvSpPr>
          <p:cNvPr id="32772" name="Slide Number Placeholder 3"/>
          <p:cNvSpPr>
            <a:spLocks noGrp="1"/>
          </p:cNvSpPr>
          <p:nvPr>
            <p:ph type="sldNum" sz="quarter" idx="5"/>
          </p:nvPr>
        </p:nvSpPr>
        <p:spPr bwMode="auto">
          <a:noFill/>
          <a:ln>
            <a:miter lim="800000"/>
            <a:headEnd/>
            <a:tailEnd/>
          </a:ln>
        </p:spPr>
        <p:txBody>
          <a:bodyPr/>
          <a:lstStyle/>
          <a:p>
            <a:fld id="{60D14FF7-DDAA-7947-AFCC-452312C5127A}" type="slidenum">
              <a:rPr lang="en-US"/>
              <a:pPr/>
              <a:t>21</a:t>
            </a:fld>
            <a:endParaRPr lang="en-US"/>
          </a:p>
        </p:txBody>
      </p:sp>
    </p:spTree>
    <p:extLst>
      <p:ext uri="{BB962C8B-B14F-4D97-AF65-F5344CB8AC3E}">
        <p14:creationId xmlns:p14="http://schemas.microsoft.com/office/powerpoint/2010/main" val="9083201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CA" sz="1200" kern="1200" dirty="0" smtClean="0">
                <a:solidFill>
                  <a:schemeClr val="tx1"/>
                </a:solidFill>
                <a:latin typeface="+mn-lt"/>
                <a:ea typeface="+mn-ea"/>
                <a:cs typeface="+mn-cs"/>
              </a:rPr>
              <a:t>1) Starting where the clients are:  birth parent, adoptive parent, child/youth (if involved in process) </a:t>
            </a:r>
            <a:endParaRPr lang="en-US" sz="1200" kern="1200" dirty="0" smtClean="0">
              <a:solidFill>
                <a:schemeClr val="tx1"/>
              </a:solidFill>
              <a:latin typeface="+mn-lt"/>
              <a:ea typeface="+mn-ea"/>
              <a:cs typeface="+mn-cs"/>
            </a:endParaRPr>
          </a:p>
          <a:p>
            <a:r>
              <a:rPr lang="en-CA" sz="1200" kern="1200" dirty="0" smtClean="0">
                <a:solidFill>
                  <a:schemeClr val="tx1"/>
                </a:solidFill>
                <a:latin typeface="+mn-lt"/>
                <a:ea typeface="+mn-ea"/>
                <a:cs typeface="+mn-cs"/>
              </a:rPr>
              <a:t>Where are they in terms of readiness for Openness?  (accepting, angry, sadness/grief, scared, etc.)</a:t>
            </a:r>
            <a:endParaRPr lang="en-US" sz="1200" kern="1200" dirty="0" smtClean="0">
              <a:solidFill>
                <a:schemeClr val="tx1"/>
              </a:solidFill>
              <a:latin typeface="+mn-lt"/>
              <a:ea typeface="+mn-ea"/>
              <a:cs typeface="+mn-cs"/>
            </a:endParaRPr>
          </a:p>
          <a:p>
            <a:r>
              <a:rPr lang="en-CA" sz="1200" kern="1200" dirty="0" smtClean="0">
                <a:solidFill>
                  <a:schemeClr val="tx1"/>
                </a:solidFill>
                <a:latin typeface="+mn-lt"/>
                <a:ea typeface="+mn-ea"/>
                <a:cs typeface="+mn-cs"/>
              </a:rPr>
              <a:t>What is the child or youth's understanding? </a:t>
            </a:r>
            <a:endParaRPr lang="en-US" sz="1200" kern="1200" dirty="0" smtClean="0">
              <a:solidFill>
                <a:schemeClr val="tx1"/>
              </a:solidFill>
              <a:latin typeface="+mn-lt"/>
              <a:ea typeface="+mn-ea"/>
              <a:cs typeface="+mn-cs"/>
            </a:endParaRPr>
          </a:p>
          <a:p>
            <a:r>
              <a:rPr lang="en-CA" sz="1200" kern="1200" dirty="0" smtClean="0">
                <a:solidFill>
                  <a:schemeClr val="tx1"/>
                </a:solidFill>
                <a:latin typeface="+mn-lt"/>
                <a:ea typeface="+mn-ea"/>
                <a:cs typeface="+mn-cs"/>
              </a:rPr>
              <a:t>Are there safety or boundary concerns?  What are they?  How have they played out before? Have they been improved or resolved? How? </a:t>
            </a:r>
            <a:endParaRPr lang="en-US" sz="1200" kern="1200" dirty="0" smtClean="0">
              <a:solidFill>
                <a:schemeClr val="tx1"/>
              </a:solidFill>
              <a:latin typeface="+mn-lt"/>
              <a:ea typeface="+mn-ea"/>
              <a:cs typeface="+mn-cs"/>
            </a:endParaRPr>
          </a:p>
          <a:p>
            <a:r>
              <a:rPr lang="en-CA" sz="1200" kern="1200" dirty="0" smtClean="0">
                <a:solidFill>
                  <a:schemeClr val="tx1"/>
                </a:solidFill>
                <a:latin typeface="+mn-lt"/>
                <a:ea typeface="+mn-ea"/>
                <a:cs typeface="+mn-cs"/>
              </a:rPr>
              <a:t>What are each of their goals and values for the child?  </a:t>
            </a:r>
            <a:endParaRPr lang="en-US" sz="1200" kern="1200" dirty="0" smtClean="0">
              <a:solidFill>
                <a:schemeClr val="tx1"/>
              </a:solidFill>
              <a:latin typeface="+mn-lt"/>
              <a:ea typeface="+mn-ea"/>
              <a:cs typeface="+mn-cs"/>
            </a:endParaRPr>
          </a:p>
          <a:p>
            <a:r>
              <a:rPr lang="en-CA" sz="1200" kern="1200" dirty="0" smtClean="0">
                <a:solidFill>
                  <a:schemeClr val="tx1"/>
                </a:solidFill>
                <a:latin typeface="+mn-lt"/>
                <a:ea typeface="+mn-ea"/>
                <a:cs typeface="+mn-cs"/>
              </a:rPr>
              <a:t>Has all information available been shared with each other? (</a:t>
            </a:r>
            <a:r>
              <a:rPr lang="en-CA" sz="1200" kern="1200" dirty="0" err="1" smtClean="0">
                <a:solidFill>
                  <a:schemeClr val="tx1"/>
                </a:solidFill>
                <a:latin typeface="+mn-lt"/>
                <a:ea typeface="+mn-ea"/>
                <a:cs typeface="+mn-cs"/>
              </a:rPr>
              <a:t>ie</a:t>
            </a:r>
            <a:r>
              <a:rPr lang="en-CA" sz="1200" kern="1200" dirty="0" smtClean="0">
                <a:solidFill>
                  <a:schemeClr val="tx1"/>
                </a:solidFill>
                <a:latin typeface="+mn-lt"/>
                <a:ea typeface="+mn-ea"/>
                <a:cs typeface="+mn-cs"/>
              </a:rPr>
              <a:t>. social history and other background information to adoptive family, non-identifying information about the adoptive family to the birth family) .  Have any letters or pictures or contact taken place to date?  How has this been received? </a:t>
            </a:r>
            <a:endParaRPr lang="en-US" sz="1200" kern="1200" dirty="0" smtClean="0">
              <a:solidFill>
                <a:schemeClr val="tx1"/>
              </a:solidFill>
              <a:latin typeface="+mn-lt"/>
              <a:ea typeface="+mn-ea"/>
              <a:cs typeface="+mn-cs"/>
            </a:endParaRPr>
          </a:p>
          <a:p>
            <a:r>
              <a:rPr lang="en-CA" sz="1200" kern="1200" dirty="0" smtClean="0">
                <a:solidFill>
                  <a:schemeClr val="tx1"/>
                </a:solidFill>
                <a:latin typeface="+mn-lt"/>
                <a:ea typeface="+mn-ea"/>
                <a:cs typeface="+mn-cs"/>
              </a:rPr>
              <a:t>2) Where are they the same, where are they different?  - values, lifestyle, communication, needs of the child, understanding of support child may need over time, understanding that child may have different views on relationships at different stages of life. </a:t>
            </a:r>
            <a:endParaRPr lang="en-US" sz="1200" kern="1200" dirty="0" smtClean="0">
              <a:solidFill>
                <a:schemeClr val="tx1"/>
              </a:solidFill>
              <a:latin typeface="+mn-lt"/>
              <a:ea typeface="+mn-ea"/>
              <a:cs typeface="+mn-cs"/>
            </a:endParaRPr>
          </a:p>
          <a:p>
            <a:r>
              <a:rPr lang="en-CA" sz="1200" kern="1200" dirty="0" smtClean="0">
                <a:solidFill>
                  <a:schemeClr val="tx1"/>
                </a:solidFill>
                <a:latin typeface="+mn-lt"/>
                <a:ea typeface="+mn-ea"/>
                <a:cs typeface="+mn-cs"/>
              </a:rPr>
              <a:t>3) What do they all still need to know?  Education, Information, Supports available?</a:t>
            </a:r>
            <a:endParaRPr lang="en-US" sz="1200" kern="1200" dirty="0" smtClean="0">
              <a:solidFill>
                <a:schemeClr val="tx1"/>
              </a:solidFill>
              <a:latin typeface="+mn-lt"/>
              <a:ea typeface="+mn-ea"/>
              <a:cs typeface="+mn-cs"/>
            </a:endParaRPr>
          </a:p>
          <a:p>
            <a:r>
              <a:rPr lang="en-CA" sz="1200" kern="1200" dirty="0" smtClean="0">
                <a:solidFill>
                  <a:schemeClr val="tx1"/>
                </a:solidFill>
                <a:latin typeface="+mn-lt"/>
                <a:ea typeface="+mn-ea"/>
                <a:cs typeface="+mn-cs"/>
              </a:rPr>
              <a:t>4) What do they agree on?  Values, goals, process of developing a relationship, contact, communication. </a:t>
            </a:r>
            <a:endParaRPr lang="en-US" sz="1200" kern="1200" dirty="0" smtClean="0">
              <a:solidFill>
                <a:schemeClr val="tx1"/>
              </a:solidFill>
              <a:latin typeface="+mn-lt"/>
              <a:ea typeface="+mn-ea"/>
              <a:cs typeface="+mn-cs"/>
            </a:endParaRPr>
          </a:p>
          <a:p>
            <a:r>
              <a:rPr lang="en-CA" sz="1200" kern="1200" dirty="0" smtClean="0">
                <a:solidFill>
                  <a:schemeClr val="tx1"/>
                </a:solidFill>
                <a:latin typeface="+mn-lt"/>
                <a:ea typeface="+mn-ea"/>
                <a:cs typeface="+mn-cs"/>
              </a:rPr>
              <a:t>5) How will they communicate? Now and over time? </a:t>
            </a:r>
            <a:endParaRPr lang="en-US" sz="1200" kern="1200" dirty="0" smtClean="0">
              <a:solidFill>
                <a:schemeClr val="tx1"/>
              </a:solidFill>
              <a:latin typeface="+mn-lt"/>
              <a:ea typeface="+mn-ea"/>
              <a:cs typeface="+mn-cs"/>
            </a:endParaRPr>
          </a:p>
          <a:p>
            <a:r>
              <a:rPr lang="en-CA" sz="1200" kern="1200" dirty="0" smtClean="0">
                <a:solidFill>
                  <a:schemeClr val="tx1"/>
                </a:solidFill>
                <a:latin typeface="+mn-lt"/>
                <a:ea typeface="+mn-ea"/>
                <a:cs typeface="+mn-cs"/>
              </a:rPr>
              <a:t>6) How will they problem solve?  What will they need? </a:t>
            </a:r>
            <a:endParaRPr lang="en-US" sz="1200" kern="1200" dirty="0" smtClean="0">
              <a:solidFill>
                <a:schemeClr val="tx1"/>
              </a:solidFill>
              <a:latin typeface="+mn-lt"/>
              <a:ea typeface="+mn-ea"/>
              <a:cs typeface="+mn-cs"/>
            </a:endParaRPr>
          </a:p>
          <a:p>
            <a:r>
              <a:rPr lang="en-CA" sz="1200" kern="1200" dirty="0" smtClean="0">
                <a:solidFill>
                  <a:schemeClr val="tx1"/>
                </a:solidFill>
                <a:latin typeface="+mn-lt"/>
                <a:ea typeface="+mn-ea"/>
                <a:cs typeface="+mn-cs"/>
              </a:rPr>
              <a:t>7) Who are their current supports? What might they need over time?  Will they need supports to address contact issues, communication issues, loss issues?  </a:t>
            </a:r>
            <a:endParaRPr lang="en-US" sz="1200" kern="1200" dirty="0" smtClean="0">
              <a:solidFill>
                <a:schemeClr val="tx1"/>
              </a:solidFill>
              <a:latin typeface="+mn-lt"/>
              <a:ea typeface="+mn-ea"/>
              <a:cs typeface="+mn-cs"/>
            </a:endParaRPr>
          </a:p>
          <a:p>
            <a:r>
              <a:rPr lang="en-CA" sz="1200" kern="1200" dirty="0" smtClean="0">
                <a:solidFill>
                  <a:schemeClr val="tx1"/>
                </a:solidFill>
                <a:latin typeface="+mn-lt"/>
                <a:ea typeface="+mn-ea"/>
                <a:cs typeface="+mn-cs"/>
              </a:rPr>
              <a:t>	- professionals - Social Worker, Mediator, therapists - Adoption and Permanency Competent</a:t>
            </a:r>
            <a:endParaRPr lang="en-US" sz="1200" kern="1200" dirty="0" smtClean="0">
              <a:solidFill>
                <a:schemeClr val="tx1"/>
              </a:solidFill>
              <a:latin typeface="+mn-lt"/>
              <a:ea typeface="+mn-ea"/>
              <a:cs typeface="+mn-cs"/>
            </a:endParaRPr>
          </a:p>
          <a:p>
            <a:r>
              <a:rPr lang="en-CA" sz="1200" kern="1200" dirty="0" smtClean="0">
                <a:solidFill>
                  <a:schemeClr val="tx1"/>
                </a:solidFill>
                <a:latin typeface="+mn-lt"/>
                <a:ea typeface="+mn-ea"/>
                <a:cs typeface="+mn-cs"/>
              </a:rPr>
              <a:t>	- Elder, pastor, Imam - with knowledge and neutrality - </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FC5CE76-9A90-4B68-8DEF-97B5E7B04BE1}" type="slidenum">
              <a:rPr lang="en-CA" smtClean="0"/>
              <a:pPr/>
              <a:t>22</a:t>
            </a:fld>
            <a:endParaRPr lang="en-CA"/>
          </a:p>
        </p:txBody>
      </p:sp>
    </p:spTree>
    <p:extLst>
      <p:ext uri="{BB962C8B-B14F-4D97-AF65-F5344CB8AC3E}">
        <p14:creationId xmlns:p14="http://schemas.microsoft.com/office/powerpoint/2010/main" val="13940306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CA" sz="1200" b="1" kern="1200" dirty="0" smtClean="0">
                <a:solidFill>
                  <a:schemeClr val="tx1"/>
                </a:solidFill>
                <a:latin typeface="+mn-lt"/>
                <a:ea typeface="+mn-ea"/>
                <a:cs typeface="+mn-cs"/>
              </a:rPr>
              <a:t>Slide # 5 - Managing Loss </a:t>
            </a:r>
            <a:endParaRPr lang="en-US" sz="1200" kern="1200" dirty="0" smtClean="0">
              <a:solidFill>
                <a:schemeClr val="tx1"/>
              </a:solidFill>
              <a:latin typeface="+mn-lt"/>
              <a:ea typeface="+mn-ea"/>
              <a:cs typeface="+mn-cs"/>
            </a:endParaRPr>
          </a:p>
          <a:p>
            <a:r>
              <a:rPr lang="en-CA" sz="1200" kern="1200" dirty="0" smtClean="0">
                <a:solidFill>
                  <a:schemeClr val="tx1"/>
                </a:solidFill>
                <a:latin typeface="+mn-lt"/>
                <a:ea typeface="+mn-ea"/>
                <a:cs typeface="+mn-cs"/>
              </a:rPr>
              <a:t>	Issues surrounding Loss need to be explored for all participants. These issues will come up again and again throughout the lifecycle of adoption for the birth parent, the adoptive parent and the child or youth. Important that these are identified, normalized and addressed early on in the process and re-visited within the family, within the participants and within the relationships. </a:t>
            </a:r>
            <a:endParaRPr lang="en-US" sz="1200" kern="1200" dirty="0" smtClean="0">
              <a:solidFill>
                <a:schemeClr val="tx1"/>
              </a:solidFill>
              <a:latin typeface="+mn-lt"/>
              <a:ea typeface="+mn-ea"/>
              <a:cs typeface="+mn-cs"/>
            </a:endParaRPr>
          </a:p>
          <a:p>
            <a:r>
              <a:rPr lang="en-CA" sz="1200" kern="1200" dirty="0" smtClean="0">
                <a:solidFill>
                  <a:schemeClr val="tx1"/>
                </a:solidFill>
                <a:latin typeface="+mn-lt"/>
                <a:ea typeface="+mn-ea"/>
                <a:cs typeface="+mn-cs"/>
              </a:rPr>
              <a:t>It is not a custody and access agreement.  It is a way for the two families to work together to meet the ongoing relationship needs of the child.  It is a way for the families to work together to assist the child in managing his or her losses throughout childhood and adolescence. That means that all of the adult family members must be aware of their own loss issues so that they don't impede upon the decision making, healing and integration processes or the relationships to follow.  It may mean that one party does more than another party, for the sake of the child's well-being and identity. It may mean that one party sacrifices more or puts out more of an effort, simply because they are more able to. These are likely to change over time as daily life plays out within the adoptive and birth families.  </a:t>
            </a:r>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Start slow – Keep it simple silly</a:t>
            </a:r>
          </a:p>
          <a:p>
            <a:pPr lvl="0"/>
            <a:r>
              <a:rPr lang="en-US" sz="1200" kern="1200" dirty="0" smtClean="0">
                <a:solidFill>
                  <a:schemeClr val="tx1"/>
                </a:solidFill>
                <a:latin typeface="+mn-lt"/>
                <a:ea typeface="+mn-ea"/>
                <a:cs typeface="+mn-cs"/>
              </a:rPr>
              <a:t>Meet everyone before a planning session – identify fears and worries</a:t>
            </a:r>
          </a:p>
          <a:p>
            <a:pPr lvl="0"/>
            <a:r>
              <a:rPr lang="en-US" sz="1200" kern="1200" dirty="0" smtClean="0">
                <a:solidFill>
                  <a:schemeClr val="tx1"/>
                </a:solidFill>
                <a:latin typeface="+mn-lt"/>
                <a:ea typeface="+mn-ea"/>
                <a:cs typeface="+mn-cs"/>
              </a:rPr>
              <a:t>Create an action plan that is clear and manageable</a:t>
            </a:r>
          </a:p>
          <a:p>
            <a:pPr lvl="0"/>
            <a:r>
              <a:rPr lang="en-US" sz="1200" kern="1200" dirty="0" smtClean="0">
                <a:solidFill>
                  <a:schemeClr val="tx1"/>
                </a:solidFill>
                <a:latin typeface="+mn-lt"/>
                <a:ea typeface="+mn-ea"/>
                <a:cs typeface="+mn-cs"/>
              </a:rPr>
              <a:t>Address as many layers as necessary</a:t>
            </a:r>
          </a:p>
          <a:p>
            <a:pPr lvl="0"/>
            <a:r>
              <a:rPr lang="en-US" sz="1200" kern="1200" dirty="0" smtClean="0">
                <a:solidFill>
                  <a:schemeClr val="tx1"/>
                </a:solidFill>
                <a:latin typeface="+mn-lt"/>
                <a:ea typeface="+mn-ea"/>
                <a:cs typeface="+mn-cs"/>
              </a:rPr>
              <a:t>Visits ALWAYS include birth and adoptive family</a:t>
            </a:r>
          </a:p>
          <a:p>
            <a:pPr lvl="0"/>
            <a:r>
              <a:rPr lang="en-US" sz="1200" kern="1200" dirty="0" smtClean="0">
                <a:solidFill>
                  <a:schemeClr val="tx1"/>
                </a:solidFill>
                <a:latin typeface="+mn-lt"/>
                <a:ea typeface="+mn-ea"/>
                <a:cs typeface="+mn-cs"/>
              </a:rPr>
              <a:t>Routine is helpful for children</a:t>
            </a:r>
          </a:p>
          <a:p>
            <a:pPr lvl="0"/>
            <a:r>
              <a:rPr lang="en-US" sz="1200" kern="1200" dirty="0" smtClean="0">
                <a:solidFill>
                  <a:schemeClr val="tx1"/>
                </a:solidFill>
                <a:latin typeface="+mn-lt"/>
                <a:ea typeface="+mn-ea"/>
                <a:cs typeface="+mn-cs"/>
              </a:rPr>
              <a:t>BOUNDARIES are critical</a:t>
            </a:r>
          </a:p>
          <a:p>
            <a:pPr lvl="0"/>
            <a:r>
              <a:rPr lang="en-US" sz="1200" kern="1200" dirty="0" smtClean="0">
                <a:solidFill>
                  <a:schemeClr val="tx1"/>
                </a:solidFill>
                <a:latin typeface="+mn-lt"/>
                <a:ea typeface="+mn-ea"/>
                <a:cs typeface="+mn-cs"/>
              </a:rPr>
              <a:t>Plan for change </a:t>
            </a:r>
          </a:p>
          <a:p>
            <a:pPr lvl="0"/>
            <a:r>
              <a:rPr lang="en-US" sz="1200" kern="1200" dirty="0" smtClean="0">
                <a:solidFill>
                  <a:schemeClr val="tx1"/>
                </a:solidFill>
                <a:latin typeface="+mn-lt"/>
                <a:ea typeface="+mn-ea"/>
                <a:cs typeface="+mn-cs"/>
              </a:rPr>
              <a:t>Help everyone understand that things will change. It is inevitable. </a:t>
            </a:r>
          </a:p>
          <a:p>
            <a:pPr lvl="0"/>
            <a:r>
              <a:rPr lang="en-US" sz="1200" kern="1200" dirty="0" smtClean="0">
                <a:solidFill>
                  <a:schemeClr val="tx1"/>
                </a:solidFill>
                <a:latin typeface="+mn-lt"/>
                <a:ea typeface="+mn-ea"/>
                <a:cs typeface="+mn-cs"/>
              </a:rPr>
              <a:t>Have supports in place early on, build relationship</a:t>
            </a:r>
          </a:p>
          <a:p>
            <a:pPr lvl="0"/>
            <a:r>
              <a:rPr lang="en-US" sz="1200" kern="1200" dirty="0" smtClean="0">
                <a:solidFill>
                  <a:schemeClr val="tx1"/>
                </a:solidFill>
                <a:latin typeface="+mn-lt"/>
                <a:ea typeface="+mn-ea"/>
                <a:cs typeface="+mn-cs"/>
              </a:rPr>
              <a:t>Have a range of connection options</a:t>
            </a:r>
          </a:p>
          <a:p>
            <a:pPr lvl="0"/>
            <a:r>
              <a:rPr lang="en-US" sz="1200" kern="1200" dirty="0" smtClean="0">
                <a:solidFill>
                  <a:schemeClr val="tx1"/>
                </a:solidFill>
                <a:latin typeface="+mn-lt"/>
                <a:ea typeface="+mn-ea"/>
                <a:cs typeface="+mn-cs"/>
              </a:rPr>
              <a:t>Address warning signs and trouble early on, and with later challenges – post finalization. Who is in place to assist with these challenges? </a:t>
            </a:r>
          </a:p>
          <a:p>
            <a:endParaRPr lang="en-US" dirty="0"/>
          </a:p>
        </p:txBody>
      </p:sp>
      <p:sp>
        <p:nvSpPr>
          <p:cNvPr id="4" name="Slide Number Placeholder 3"/>
          <p:cNvSpPr>
            <a:spLocks noGrp="1"/>
          </p:cNvSpPr>
          <p:nvPr>
            <p:ph type="sldNum" sz="quarter" idx="10"/>
          </p:nvPr>
        </p:nvSpPr>
        <p:spPr/>
        <p:txBody>
          <a:bodyPr/>
          <a:lstStyle/>
          <a:p>
            <a:fld id="{BFC5CE76-9A90-4B68-8DEF-97B5E7B04BE1}" type="slidenum">
              <a:rPr lang="en-CA" smtClean="0"/>
              <a:pPr/>
              <a:t>23</a:t>
            </a:fld>
            <a:endParaRPr lang="en-CA"/>
          </a:p>
        </p:txBody>
      </p:sp>
    </p:spTree>
    <p:extLst>
      <p:ext uri="{BB962C8B-B14F-4D97-AF65-F5344CB8AC3E}">
        <p14:creationId xmlns:p14="http://schemas.microsoft.com/office/powerpoint/2010/main" val="22899891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b="1" kern="1200" dirty="0" smtClean="0">
                <a:solidFill>
                  <a:schemeClr val="tx1"/>
                </a:solidFill>
                <a:latin typeface="+mn-lt"/>
                <a:ea typeface="+mn-ea"/>
                <a:cs typeface="+mn-cs"/>
              </a:rPr>
              <a:t>Slide # 6 - Ongoing Supports</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Openness is intended for life, not just for the here and now. It would be irresponsible to leave families without supports and options to manage these issues  as they progress into the future.  </a:t>
            </a:r>
          </a:p>
          <a:p>
            <a:r>
              <a:rPr lang="en-US" sz="1200" kern="1200" dirty="0" smtClean="0">
                <a:solidFill>
                  <a:schemeClr val="tx1"/>
                </a:solidFill>
                <a:latin typeface="+mn-lt"/>
                <a:ea typeface="+mn-ea"/>
                <a:cs typeface="+mn-cs"/>
              </a:rPr>
              <a:t>While communities and professionals need further or ongoing education and training in providing Adoption Competent Services and Resources to adoptive and birth families and the children they are connected to, so too will the families who parent these children and youth and nurture their birth family relationships.  Just as we can't and don't ask parents to be able to provide every service needed for a child, (such as speech therapy or occupational therapy) we cannot ask them to also provide openness support for everyone involved; including themselves.  Many cannot navigate openness, either in structure or communication without understanding and support.   There will be issues of grief, rejection, control and more to work through on many levels, with each participant.  It is to be expected that there will be some challenges and struggles along the way and this should be normalized, for parents, not penalized.  It should be expected that not everything tried is going to work or be appropriate for the life of the child.  Provisions should be put in place, if needed, for future supports, whether that be </a:t>
            </a:r>
            <a:r>
              <a:rPr lang="en-US" sz="1200" kern="1200" dirty="0" err="1" smtClean="0">
                <a:solidFill>
                  <a:schemeClr val="tx1"/>
                </a:solidFill>
                <a:latin typeface="+mn-lt"/>
                <a:ea typeface="+mn-ea"/>
                <a:cs typeface="+mn-cs"/>
              </a:rPr>
              <a:t>counselling</a:t>
            </a:r>
            <a:r>
              <a:rPr lang="en-US" sz="1200" kern="1200" dirty="0" smtClean="0">
                <a:solidFill>
                  <a:schemeClr val="tx1"/>
                </a:solidFill>
                <a:latin typeface="+mn-lt"/>
                <a:ea typeface="+mn-ea"/>
                <a:cs typeface="+mn-cs"/>
              </a:rPr>
              <a:t>, mediation, informal supports, or something else that will benefit the child or youth and their relationships within their families. Services may be needed for the child, the adoptive </a:t>
            </a:r>
            <a:r>
              <a:rPr lang="en-US" sz="1200" kern="1200" dirty="0" err="1" smtClean="0">
                <a:solidFill>
                  <a:schemeClr val="tx1"/>
                </a:solidFill>
                <a:latin typeface="+mn-lt"/>
                <a:ea typeface="+mn-ea"/>
                <a:cs typeface="+mn-cs"/>
              </a:rPr>
              <a:t>parent(s</a:t>
            </a:r>
            <a:r>
              <a:rPr lang="en-US" sz="1200" kern="1200" dirty="0" smtClean="0">
                <a:solidFill>
                  <a:schemeClr val="tx1"/>
                </a:solidFill>
                <a:latin typeface="+mn-lt"/>
                <a:ea typeface="+mn-ea"/>
                <a:cs typeface="+mn-cs"/>
              </a:rPr>
              <a:t>), birth family members or the adoption constellation as a whole.  Most employer benefits would not cover these kinds of costs.  Agencies and professionals need to be informed about adoption related issues and then be creative about who can help and how.   Funding should not hinder whether someone in the constellation needs something else along the way. </a:t>
            </a:r>
          </a:p>
          <a:p>
            <a:endParaRPr lang="en-US" dirty="0"/>
          </a:p>
        </p:txBody>
      </p:sp>
      <p:sp>
        <p:nvSpPr>
          <p:cNvPr id="4" name="Slide Number Placeholder 3"/>
          <p:cNvSpPr>
            <a:spLocks noGrp="1"/>
          </p:cNvSpPr>
          <p:nvPr>
            <p:ph type="sldNum" sz="quarter" idx="10"/>
          </p:nvPr>
        </p:nvSpPr>
        <p:spPr/>
        <p:txBody>
          <a:bodyPr/>
          <a:lstStyle/>
          <a:p>
            <a:fld id="{BFC5CE76-9A90-4B68-8DEF-97B5E7B04BE1}" type="slidenum">
              <a:rPr lang="en-CA" smtClean="0"/>
              <a:pPr/>
              <a:t>25</a:t>
            </a:fld>
            <a:endParaRPr lang="en-CA"/>
          </a:p>
        </p:txBody>
      </p:sp>
    </p:spTree>
    <p:extLst>
      <p:ext uri="{BB962C8B-B14F-4D97-AF65-F5344CB8AC3E}">
        <p14:creationId xmlns:p14="http://schemas.microsoft.com/office/powerpoint/2010/main" val="3884825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BFC5CE76-9A90-4B68-8DEF-97B5E7B04BE1}" type="slidenum">
              <a:rPr lang="en-CA" smtClean="0"/>
              <a:pPr/>
              <a:t>4</a:t>
            </a:fld>
            <a:endParaRPr lang="en-CA"/>
          </a:p>
        </p:txBody>
      </p:sp>
    </p:spTree>
    <p:extLst>
      <p:ext uri="{BB962C8B-B14F-4D97-AF65-F5344CB8AC3E}">
        <p14:creationId xmlns:p14="http://schemas.microsoft.com/office/powerpoint/2010/main" val="4027655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baseline="0" dirty="0" smtClean="0"/>
          </a:p>
        </p:txBody>
      </p:sp>
      <p:sp>
        <p:nvSpPr>
          <p:cNvPr id="4" name="Slide Number Placeholder 3"/>
          <p:cNvSpPr>
            <a:spLocks noGrp="1"/>
          </p:cNvSpPr>
          <p:nvPr>
            <p:ph type="sldNum" sz="quarter" idx="10"/>
          </p:nvPr>
        </p:nvSpPr>
        <p:spPr/>
        <p:txBody>
          <a:bodyPr/>
          <a:lstStyle/>
          <a:p>
            <a:fld id="{BFC5CE76-9A90-4B68-8DEF-97B5E7B04BE1}" type="slidenum">
              <a:rPr lang="en-CA" smtClean="0"/>
              <a:pPr/>
              <a:t>5</a:t>
            </a:fld>
            <a:endParaRPr lang="en-CA"/>
          </a:p>
        </p:txBody>
      </p:sp>
    </p:spTree>
    <p:extLst>
      <p:ext uri="{BB962C8B-B14F-4D97-AF65-F5344CB8AC3E}">
        <p14:creationId xmlns:p14="http://schemas.microsoft.com/office/powerpoint/2010/main" val="2238576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CA" dirty="0"/>
          </a:p>
        </p:txBody>
      </p:sp>
      <p:sp>
        <p:nvSpPr>
          <p:cNvPr id="4" name="Slide Number Placeholder 3"/>
          <p:cNvSpPr>
            <a:spLocks noGrp="1"/>
          </p:cNvSpPr>
          <p:nvPr>
            <p:ph type="sldNum" sz="quarter" idx="10"/>
          </p:nvPr>
        </p:nvSpPr>
        <p:spPr/>
        <p:txBody>
          <a:bodyPr/>
          <a:lstStyle/>
          <a:p>
            <a:fld id="{BFC5CE76-9A90-4B68-8DEF-97B5E7B04BE1}" type="slidenum">
              <a:rPr lang="en-CA" smtClean="0"/>
              <a:pPr/>
              <a:t>6</a:t>
            </a:fld>
            <a:endParaRPr lang="en-CA"/>
          </a:p>
        </p:txBody>
      </p:sp>
    </p:spTree>
    <p:extLst>
      <p:ext uri="{BB962C8B-B14F-4D97-AF65-F5344CB8AC3E}">
        <p14:creationId xmlns:p14="http://schemas.microsoft.com/office/powerpoint/2010/main" val="143795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BFC5CE76-9A90-4B68-8DEF-97B5E7B04BE1}" type="slidenum">
              <a:rPr lang="en-CA" smtClean="0"/>
              <a:pPr/>
              <a:t>7</a:t>
            </a:fld>
            <a:endParaRPr lang="en-CA"/>
          </a:p>
        </p:txBody>
      </p:sp>
    </p:spTree>
    <p:extLst>
      <p:ext uri="{BB962C8B-B14F-4D97-AF65-F5344CB8AC3E}">
        <p14:creationId xmlns:p14="http://schemas.microsoft.com/office/powerpoint/2010/main" val="4031518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BFC5CE76-9A90-4B68-8DEF-97B5E7B04BE1}" type="slidenum">
              <a:rPr lang="en-CA" smtClean="0"/>
              <a:pPr/>
              <a:t>8</a:t>
            </a:fld>
            <a:endParaRPr lang="en-CA"/>
          </a:p>
        </p:txBody>
      </p:sp>
    </p:spTree>
    <p:extLst>
      <p:ext uri="{BB962C8B-B14F-4D97-AF65-F5344CB8AC3E}">
        <p14:creationId xmlns:p14="http://schemas.microsoft.com/office/powerpoint/2010/main" val="3851463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baseline="0" dirty="0" smtClean="0"/>
          </a:p>
        </p:txBody>
      </p:sp>
      <p:sp>
        <p:nvSpPr>
          <p:cNvPr id="4" name="Slide Number Placeholder 3"/>
          <p:cNvSpPr>
            <a:spLocks noGrp="1"/>
          </p:cNvSpPr>
          <p:nvPr>
            <p:ph type="sldNum" sz="quarter" idx="10"/>
          </p:nvPr>
        </p:nvSpPr>
        <p:spPr/>
        <p:txBody>
          <a:bodyPr/>
          <a:lstStyle/>
          <a:p>
            <a:fld id="{BFC5CE76-9A90-4B68-8DEF-97B5E7B04BE1}" type="slidenum">
              <a:rPr lang="en-CA" smtClean="0"/>
              <a:pPr/>
              <a:t>9</a:t>
            </a:fld>
            <a:endParaRPr lang="en-CA"/>
          </a:p>
        </p:txBody>
      </p:sp>
    </p:spTree>
    <p:extLst>
      <p:ext uri="{BB962C8B-B14F-4D97-AF65-F5344CB8AC3E}">
        <p14:creationId xmlns:p14="http://schemas.microsoft.com/office/powerpoint/2010/main" val="3115899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BFC5CE76-9A90-4B68-8DEF-97B5E7B04BE1}" type="slidenum">
              <a:rPr lang="en-CA" smtClean="0"/>
              <a:pPr/>
              <a:t>10</a:t>
            </a:fld>
            <a:endParaRPr lang="en-CA"/>
          </a:p>
        </p:txBody>
      </p:sp>
    </p:spTree>
    <p:extLst>
      <p:ext uri="{BB962C8B-B14F-4D97-AF65-F5344CB8AC3E}">
        <p14:creationId xmlns:p14="http://schemas.microsoft.com/office/powerpoint/2010/main" val="5254737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BFC5CE76-9A90-4B68-8DEF-97B5E7B04BE1}" type="slidenum">
              <a:rPr lang="en-CA" smtClean="0"/>
              <a:pPr/>
              <a:t>11</a:t>
            </a:fld>
            <a:endParaRPr lang="en-CA"/>
          </a:p>
        </p:txBody>
      </p:sp>
    </p:spTree>
    <p:extLst>
      <p:ext uri="{BB962C8B-B14F-4D97-AF65-F5344CB8AC3E}">
        <p14:creationId xmlns:p14="http://schemas.microsoft.com/office/powerpoint/2010/main" val="3158088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10/27/2015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EE713FA-8559-4CA6-A2D6-33E84A14C00B}" type="datetimeFigureOut">
              <a:rPr lang="en-US">
                <a:solidFill>
                  <a:prstClr val="black">
                    <a:tint val="75000"/>
                  </a:prstClr>
                </a:solidFill>
              </a:rPr>
              <a:pPr>
                <a:defRPr/>
              </a:pPr>
              <a:t>10/27/2015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EA83C7E-A25F-4237-ACA3-AB7335F4DFDC}"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5786285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A8FAD3D-AE18-4AD2-8E28-5D200B4CA70C}" type="datetimeFigureOut">
              <a:rPr lang="en-US">
                <a:solidFill>
                  <a:prstClr val="black">
                    <a:tint val="75000"/>
                  </a:prstClr>
                </a:solidFill>
              </a:rPr>
              <a:pPr>
                <a:defRPr/>
              </a:pPr>
              <a:t>10/27/2015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553A7F4-1EBD-44B0-917F-4E796070BFA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8953198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858E0A2-E649-43C0-AE94-2B58C2D467EA}" type="datetimeFigureOut">
              <a:rPr lang="en-US">
                <a:solidFill>
                  <a:prstClr val="black">
                    <a:tint val="75000"/>
                  </a:prstClr>
                </a:solidFill>
              </a:rPr>
              <a:pPr>
                <a:defRPr/>
              </a:pPr>
              <a:t>10/27/2015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56FD91E-E007-42FA-AFAD-4913747AACB3}"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170899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2D26DA8-D56D-43C8-A9A6-6E8DACF95988}" type="datetimeFigureOut">
              <a:rPr lang="en-US">
                <a:solidFill>
                  <a:prstClr val="black">
                    <a:tint val="75000"/>
                  </a:prstClr>
                </a:solidFill>
              </a:rPr>
              <a:pPr>
                <a:defRPr/>
              </a:pPr>
              <a:t>10/27/2015</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0BF49FB-3C33-4299-9081-ED792D70D384}"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9007744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CACC89E-3AE1-476C-B97C-EB29C9A45DE4}" type="datetimeFigureOut">
              <a:rPr lang="en-US">
                <a:solidFill>
                  <a:prstClr val="black">
                    <a:tint val="75000"/>
                  </a:prstClr>
                </a:solidFill>
              </a:rPr>
              <a:pPr>
                <a:defRPr/>
              </a:pPr>
              <a:t>10/27/2015</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3D8257A4-AFEC-49AF-8F41-0C598CA5C32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8572784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A0037BE-DFDA-4C6A-99CA-4E349BCD472E}" type="datetimeFigureOut">
              <a:rPr lang="en-US">
                <a:solidFill>
                  <a:prstClr val="black">
                    <a:tint val="75000"/>
                  </a:prstClr>
                </a:solidFill>
              </a:rPr>
              <a:pPr>
                <a:defRPr/>
              </a:pPr>
              <a:t>10/27/2015</a:t>
            </a:fld>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3D346FAA-9E86-41EE-B9A3-D74A5332A675}"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058160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8FAECFD-7DBE-49F6-9B23-13A9DA7E40DB}" type="datetimeFigureOut">
              <a:rPr lang="en-US">
                <a:solidFill>
                  <a:prstClr val="black">
                    <a:tint val="75000"/>
                  </a:prstClr>
                </a:solidFill>
              </a:rPr>
              <a:pPr>
                <a:defRPr/>
              </a:pPr>
              <a:t>10/27/2015</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468DEF7B-CBD3-4C3F-9A69-26FB8BDFBF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483249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B9A0546-6EB5-445D-8B6A-C106D2F71EC4}" type="datetimeFigureOut">
              <a:rPr lang="en-US">
                <a:solidFill>
                  <a:prstClr val="black">
                    <a:tint val="75000"/>
                  </a:prstClr>
                </a:solidFill>
              </a:rPr>
              <a:pPr>
                <a:defRPr/>
              </a:pPr>
              <a:t>10/27/2015</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A8DBA22-8EF6-4DFE-A7B8-4E5EB5BFC059}"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339397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93D1D94-E5FF-481E-896B-B377808A9A28}" type="datetimeFigureOut">
              <a:rPr lang="en-US">
                <a:solidFill>
                  <a:prstClr val="black">
                    <a:tint val="75000"/>
                  </a:prstClr>
                </a:solidFill>
              </a:rPr>
              <a:pPr>
                <a:defRPr/>
              </a:pPr>
              <a:t>10/27/2015</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6779301-B884-4660-87EB-B46F252AE973}"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435059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924F947-41FB-4246-9526-03689E840E1B}" type="datetimeFigureOut">
              <a:rPr lang="en-US">
                <a:solidFill>
                  <a:prstClr val="black">
                    <a:tint val="75000"/>
                  </a:prstClr>
                </a:solidFill>
              </a:rPr>
              <a:pPr>
                <a:defRPr/>
              </a:pPr>
              <a:t>10/27/2015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AB8873D-D811-4B30-B719-3341508E9E1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1824883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FF4E51A-D5A7-4589-9C26-1DD0C72ECFD9}" type="datetimeFigureOut">
              <a:rPr lang="en-US">
                <a:solidFill>
                  <a:prstClr val="black">
                    <a:tint val="75000"/>
                  </a:prstClr>
                </a:solidFill>
              </a:rPr>
              <a:pPr>
                <a:defRPr/>
              </a:pPr>
              <a:t>10/27/2015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38DAF29-236D-4DFA-8109-5618BE61782B}"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572521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10/27/2015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1" descr="logo-screen.tif"/>
          <p:cNvPicPr>
            <a:picLocks noChangeAspect="1"/>
          </p:cNvPicPr>
          <p:nvPr/>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28800" y="15875"/>
            <a:ext cx="4800600" cy="531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562B375-31B4-4639-A888-1D829852A21A}" type="datetimeFigureOut">
              <a:rPr lang="en-US">
                <a:solidFill>
                  <a:prstClr val="black">
                    <a:tint val="75000"/>
                  </a:prstClr>
                </a:solidFill>
              </a:rPr>
              <a:pPr>
                <a:defRPr/>
              </a:pPr>
              <a:t>10/27/2015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D8E21893-3956-4B6D-92EE-8073AF8DD73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41134512"/>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04800" y="599587"/>
            <a:ext cx="8382000" cy="1219200"/>
          </a:xfrm>
          <a:solidFill>
            <a:srgbClr val="E6F2E9"/>
          </a:solidFill>
          <a:ln w="15875" cap="rnd">
            <a:solidFill>
              <a:srgbClr val="458B56"/>
            </a:solidFill>
          </a:ln>
        </p:spPr>
        <p:txBody>
          <a:bodyPr/>
          <a:lstStyle/>
          <a:p>
            <a:r>
              <a:rPr lang="en-CA" sz="2000" dirty="0" smtClean="0"/>
              <a:t>Webinar on Openness </a:t>
            </a:r>
            <a:r>
              <a:rPr lang="en-CA" sz="2000" dirty="0"/>
              <a:t>in Adoption </a:t>
            </a:r>
            <a:r>
              <a:rPr lang="en-CA" sz="2000" dirty="0" smtClean="0"/>
              <a:t>#</a:t>
            </a:r>
            <a:r>
              <a:rPr lang="en-CA" sz="2000" dirty="0"/>
              <a:t>4</a:t>
            </a:r>
            <a:r>
              <a:rPr lang="en-CA" sz="2000" smtClean="0"/>
              <a:t/>
            </a:r>
            <a:br>
              <a:rPr lang="en-CA" sz="2000" smtClean="0"/>
            </a:br>
            <a:r>
              <a:rPr lang="en-CA" sz="2000" smtClean="0"/>
              <a:t>Working </a:t>
            </a:r>
            <a:r>
              <a:rPr lang="en-CA" sz="2000" dirty="0"/>
              <a:t>out the Details of Openness through Alternative Dispute Resolution</a:t>
            </a:r>
            <a:br>
              <a:rPr lang="en-CA" sz="2000" dirty="0"/>
            </a:br>
            <a:endParaRPr lang="en-CA" sz="2000" b="0" dirty="0" smtClean="0"/>
          </a:p>
        </p:txBody>
      </p:sp>
      <p:sp>
        <p:nvSpPr>
          <p:cNvPr id="6" name="TextBox 5"/>
          <p:cNvSpPr txBox="1"/>
          <p:nvPr/>
        </p:nvSpPr>
        <p:spPr>
          <a:xfrm>
            <a:off x="689264" y="2215277"/>
            <a:ext cx="7772400" cy="2585323"/>
          </a:xfrm>
          <a:prstGeom prst="rect">
            <a:avLst/>
          </a:prstGeom>
          <a:solidFill>
            <a:srgbClr val="458B56"/>
          </a:solidFill>
        </p:spPr>
        <p:txBody>
          <a:bodyPr wrap="square">
            <a:spAutoFit/>
          </a:bodyPr>
          <a:lstStyle/>
          <a:p>
            <a:pPr algn="ctr" fontAlgn="base">
              <a:spcBef>
                <a:spcPct val="0"/>
              </a:spcBef>
              <a:spcAft>
                <a:spcPct val="0"/>
              </a:spcAft>
              <a:defRPr/>
            </a:pPr>
            <a:r>
              <a:rPr lang="en-CA" b="1" dirty="0">
                <a:solidFill>
                  <a:prstClr val="white">
                    <a:lumMod val="95000"/>
                  </a:prstClr>
                </a:solidFill>
                <a:latin typeface="Arial" charset="0"/>
              </a:rPr>
              <a:t>Welcome to Today’s Webinar!</a:t>
            </a:r>
          </a:p>
          <a:p>
            <a:pPr algn="ctr" fontAlgn="base">
              <a:spcBef>
                <a:spcPct val="0"/>
              </a:spcBef>
              <a:spcAft>
                <a:spcPct val="0"/>
              </a:spcAft>
              <a:defRPr/>
            </a:pPr>
            <a:endParaRPr lang="en-CA" sz="1600" b="1" dirty="0">
              <a:solidFill>
                <a:prstClr val="white">
                  <a:lumMod val="95000"/>
                </a:prstClr>
              </a:solidFill>
              <a:latin typeface="Arial" charset="0"/>
            </a:endParaRPr>
          </a:p>
          <a:p>
            <a:pPr algn="ctr" fontAlgn="base">
              <a:spcBef>
                <a:spcPct val="0"/>
              </a:spcBef>
              <a:spcAft>
                <a:spcPct val="0"/>
              </a:spcAft>
              <a:defRPr/>
            </a:pPr>
            <a:r>
              <a:rPr lang="en-CA" sz="1600" dirty="0">
                <a:solidFill>
                  <a:prstClr val="white">
                    <a:lumMod val="95000"/>
                  </a:prstClr>
                </a:solidFill>
                <a:latin typeface="Arial" charset="0"/>
              </a:rPr>
              <a:t>If you haven’t yet dialed in for the audio, please dial in to the teleconference at :</a:t>
            </a:r>
          </a:p>
          <a:p>
            <a:pPr algn="ctr" fontAlgn="base">
              <a:spcBef>
                <a:spcPct val="0"/>
              </a:spcBef>
              <a:spcAft>
                <a:spcPct val="0"/>
              </a:spcAft>
              <a:defRPr/>
            </a:pPr>
            <a:r>
              <a:rPr lang="en-CA" sz="1600" dirty="0">
                <a:solidFill>
                  <a:prstClr val="white">
                    <a:lumMod val="95000"/>
                  </a:prstClr>
                </a:solidFill>
                <a:latin typeface="Arial" charset="0"/>
              </a:rPr>
              <a:t> </a:t>
            </a:r>
            <a:r>
              <a:rPr lang="en-CA" sz="1600" b="1" dirty="0" smtClean="0">
                <a:solidFill>
                  <a:prstClr val="white">
                    <a:lumMod val="95000"/>
                  </a:prstClr>
                </a:solidFill>
                <a:latin typeface="Arial" charset="0"/>
              </a:rPr>
              <a:t>1-888-407-4369 Participant Pin 96938721#</a:t>
            </a:r>
          </a:p>
          <a:p>
            <a:pPr algn="ctr" fontAlgn="base">
              <a:spcBef>
                <a:spcPct val="0"/>
              </a:spcBef>
              <a:spcAft>
                <a:spcPct val="0"/>
              </a:spcAft>
              <a:defRPr/>
            </a:pPr>
            <a:endParaRPr lang="en-CA" sz="1600" b="1" dirty="0">
              <a:solidFill>
                <a:prstClr val="white">
                  <a:lumMod val="95000"/>
                </a:prstClr>
              </a:solidFill>
              <a:latin typeface="Arial" charset="0"/>
            </a:endParaRPr>
          </a:p>
          <a:p>
            <a:pPr algn="ctr" fontAlgn="base">
              <a:spcBef>
                <a:spcPct val="0"/>
              </a:spcBef>
              <a:spcAft>
                <a:spcPct val="0"/>
              </a:spcAft>
              <a:defRPr/>
            </a:pPr>
            <a:r>
              <a:rPr lang="en-CA" sz="1600" b="1" dirty="0" smtClean="0">
                <a:solidFill>
                  <a:prstClr val="white">
                    <a:lumMod val="95000"/>
                  </a:prstClr>
                </a:solidFill>
                <a:latin typeface="Arial" charset="0"/>
              </a:rPr>
              <a:t>Your phone line will be muted upon entry. It is normal not to hear anything until the webinar begins.</a:t>
            </a:r>
          </a:p>
          <a:p>
            <a:pPr algn="ctr" fontAlgn="base">
              <a:spcBef>
                <a:spcPct val="0"/>
              </a:spcBef>
              <a:spcAft>
                <a:spcPct val="0"/>
              </a:spcAft>
              <a:defRPr/>
            </a:pPr>
            <a:endParaRPr lang="en-CA" sz="1600" b="1" dirty="0">
              <a:solidFill>
                <a:prstClr val="white">
                  <a:lumMod val="95000"/>
                </a:prstClr>
              </a:solidFill>
              <a:latin typeface="Arial" charset="0"/>
            </a:endParaRPr>
          </a:p>
          <a:p>
            <a:pPr algn="ctr" fontAlgn="base">
              <a:spcBef>
                <a:spcPct val="0"/>
              </a:spcBef>
              <a:spcAft>
                <a:spcPct val="0"/>
              </a:spcAft>
              <a:defRPr/>
            </a:pPr>
            <a:r>
              <a:rPr lang="en-CA" sz="1600" b="1" dirty="0" smtClean="0">
                <a:solidFill>
                  <a:prstClr val="white">
                    <a:lumMod val="95000"/>
                  </a:prstClr>
                </a:solidFill>
                <a:latin typeface="Arial" charset="0"/>
              </a:rPr>
              <a:t>Please use the chat box in the bottom right corner to type your questions. </a:t>
            </a:r>
          </a:p>
          <a:p>
            <a:pPr fontAlgn="base">
              <a:spcBef>
                <a:spcPct val="0"/>
              </a:spcBef>
              <a:spcAft>
                <a:spcPct val="0"/>
              </a:spcAft>
              <a:defRPr/>
            </a:pPr>
            <a:endParaRPr lang="en-CA" sz="1600" dirty="0" smtClean="0">
              <a:solidFill>
                <a:prstClr val="white">
                  <a:lumMod val="95000"/>
                </a:prstClr>
              </a:solidFill>
              <a:latin typeface="Arial" charset="0"/>
            </a:endParaRPr>
          </a:p>
        </p:txBody>
      </p:sp>
      <p:sp>
        <p:nvSpPr>
          <p:cNvPr id="7" name="TextBox 6"/>
          <p:cNvSpPr txBox="1"/>
          <p:nvPr/>
        </p:nvSpPr>
        <p:spPr>
          <a:xfrm>
            <a:off x="1756064" y="5181600"/>
            <a:ext cx="5638800" cy="1077913"/>
          </a:xfrm>
          <a:prstGeom prst="rect">
            <a:avLst/>
          </a:prstGeom>
          <a:solidFill>
            <a:srgbClr val="FFFF99"/>
          </a:solidFill>
          <a:ln>
            <a:solidFill>
              <a:schemeClr val="tx1"/>
            </a:solidFill>
          </a:ln>
        </p:spPr>
        <p:txBody>
          <a:bodyPr wrap="square">
            <a:spAutoFit/>
          </a:bodyPr>
          <a:lstStyle/>
          <a:p>
            <a:pPr algn="ctr" fontAlgn="base">
              <a:spcBef>
                <a:spcPct val="0"/>
              </a:spcBef>
              <a:spcAft>
                <a:spcPct val="0"/>
              </a:spcAft>
              <a:defRPr/>
            </a:pPr>
            <a:r>
              <a:rPr lang="en-CA" sz="1600" b="1" dirty="0" smtClean="0">
                <a:solidFill>
                  <a:prstClr val="black"/>
                </a:solidFill>
                <a:latin typeface="Arial" charset="0"/>
              </a:rPr>
              <a:t>Also, please Mute your phone.  </a:t>
            </a:r>
          </a:p>
          <a:p>
            <a:pPr algn="ctr" fontAlgn="base">
              <a:spcBef>
                <a:spcPct val="0"/>
              </a:spcBef>
              <a:spcAft>
                <a:spcPct val="0"/>
              </a:spcAft>
              <a:defRPr/>
            </a:pPr>
            <a:r>
              <a:rPr lang="en-CA" sz="1600" b="1" dirty="0" smtClean="0">
                <a:solidFill>
                  <a:prstClr val="black"/>
                </a:solidFill>
                <a:latin typeface="Arial" charset="0"/>
              </a:rPr>
              <a:t> If you do not have a Mute button, press *1</a:t>
            </a:r>
          </a:p>
          <a:p>
            <a:pPr algn="ctr" fontAlgn="base">
              <a:spcBef>
                <a:spcPct val="0"/>
              </a:spcBef>
              <a:spcAft>
                <a:spcPct val="0"/>
              </a:spcAft>
              <a:defRPr/>
            </a:pPr>
            <a:endParaRPr lang="en-CA" sz="1600" b="1" dirty="0" smtClean="0">
              <a:solidFill>
                <a:prstClr val="black"/>
              </a:solidFill>
              <a:latin typeface="Arial" charset="0"/>
            </a:endParaRPr>
          </a:p>
          <a:p>
            <a:pPr algn="ctr" fontAlgn="base">
              <a:spcBef>
                <a:spcPct val="0"/>
              </a:spcBef>
              <a:spcAft>
                <a:spcPct val="0"/>
              </a:spcAft>
              <a:defRPr/>
            </a:pPr>
            <a:r>
              <a:rPr lang="en-CA" sz="1600" b="1" dirty="0" smtClean="0">
                <a:solidFill>
                  <a:prstClr val="black"/>
                </a:solidFill>
                <a:latin typeface="Arial" charset="0"/>
              </a:rPr>
              <a:t>AND  ... Please mute the sound on your computer!</a:t>
            </a:r>
            <a:endParaRPr lang="en-CA" sz="1600" b="1" dirty="0">
              <a:solidFill>
                <a:prstClr val="black"/>
              </a:solidFill>
              <a:latin typeface="Arial" charset="0"/>
            </a:endParaRPr>
          </a:p>
        </p:txBody>
      </p:sp>
      <p:sp>
        <p:nvSpPr>
          <p:cNvPr id="2" name="Slide Number Placeholder 1"/>
          <p:cNvSpPr>
            <a:spLocks noGrp="1"/>
          </p:cNvSpPr>
          <p:nvPr>
            <p:ph type="sldNum" sz="quarter" idx="12"/>
          </p:nvPr>
        </p:nvSpPr>
        <p:spPr/>
        <p:txBody>
          <a:bodyPr/>
          <a:lstStyle/>
          <a:p>
            <a:pPr>
              <a:defRPr/>
            </a:pPr>
            <a:fld id="{5675644F-BF98-46A5-81CA-EB96A1311F6E}" type="slidenum">
              <a:rPr lang="en-US" smtClean="0">
                <a:solidFill>
                  <a:prstClr val="black">
                    <a:tint val="75000"/>
                  </a:prstClr>
                </a:solidFill>
              </a:rPr>
              <a:pPr>
                <a:defRPr/>
              </a:pPr>
              <a:t>1</a:t>
            </a:fld>
            <a:endParaRPr lang="en-US" dirty="0">
              <a:solidFill>
                <a:prstClr val="black">
                  <a:tint val="75000"/>
                </a:prstClr>
              </a:solidFill>
            </a:endParaRPr>
          </a:p>
        </p:txBody>
      </p:sp>
    </p:spTree>
    <p:extLst>
      <p:ext uri="{BB962C8B-B14F-4D97-AF65-F5344CB8AC3E}">
        <p14:creationId xmlns:p14="http://schemas.microsoft.com/office/powerpoint/2010/main" val="859281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24712"/>
          </a:xfrm>
        </p:spPr>
        <p:txBody>
          <a:bodyPr>
            <a:normAutofit/>
          </a:bodyPr>
          <a:lstStyle/>
          <a:p>
            <a:r>
              <a:rPr lang="en-CA" dirty="0" smtClean="0"/>
              <a:t>Intake Process</a:t>
            </a:r>
            <a:endParaRPr lang="en-CA" dirty="0"/>
          </a:p>
        </p:txBody>
      </p:sp>
      <p:sp>
        <p:nvSpPr>
          <p:cNvPr id="3" name="Content Placeholder 2"/>
          <p:cNvSpPr>
            <a:spLocks noGrp="1"/>
          </p:cNvSpPr>
          <p:nvPr>
            <p:ph idx="1"/>
          </p:nvPr>
        </p:nvSpPr>
        <p:spPr/>
        <p:txBody>
          <a:bodyPr>
            <a:normAutofit/>
          </a:bodyPr>
          <a:lstStyle/>
          <a:p>
            <a:r>
              <a:rPr lang="en-CA" dirty="0" smtClean="0">
                <a:latin typeface="+mj-lt"/>
              </a:rPr>
              <a:t>Individual orientation sessions that helps to inform the mediator of the positions and underlying interests of each party while preparing each party for the mediation.</a:t>
            </a:r>
          </a:p>
          <a:p>
            <a:r>
              <a:rPr lang="en-CA" dirty="0" smtClean="0">
                <a:latin typeface="+mj-lt"/>
              </a:rPr>
              <a:t>Clarification from the mediator on the Mediation process including issues related to Confidentiality, mediator neutrality, time limitations, systemic limitations.</a:t>
            </a:r>
          </a:p>
          <a:p>
            <a:r>
              <a:rPr lang="en-CA" dirty="0" smtClean="0">
                <a:latin typeface="+mj-lt"/>
              </a:rPr>
              <a:t>Screening takes place for the ability to engage in the process, to screen for issues of domestic violence or other high risk indictors.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Intake Process </a:t>
            </a:r>
            <a:r>
              <a:rPr lang="en-CA" dirty="0" err="1" smtClean="0"/>
              <a:t>con’t</a:t>
            </a:r>
            <a:r>
              <a:rPr lang="en-CA" dirty="0" smtClean="0"/>
              <a:t>...</a:t>
            </a:r>
            <a:endParaRPr lang="en-CA" dirty="0"/>
          </a:p>
        </p:txBody>
      </p:sp>
      <p:sp>
        <p:nvSpPr>
          <p:cNvPr id="3" name="Content Placeholder 2"/>
          <p:cNvSpPr>
            <a:spLocks noGrp="1"/>
          </p:cNvSpPr>
          <p:nvPr>
            <p:ph idx="1"/>
          </p:nvPr>
        </p:nvSpPr>
        <p:spPr>
          <a:xfrm>
            <a:off x="457200" y="2133600"/>
            <a:ext cx="8229600" cy="4191000"/>
          </a:xfrm>
        </p:spPr>
        <p:txBody>
          <a:bodyPr/>
          <a:lstStyle/>
          <a:p>
            <a:r>
              <a:rPr lang="en-CA" dirty="0" smtClean="0">
                <a:latin typeface="Calibri" pitchFamily="34" charset="0"/>
              </a:rPr>
              <a:t>Clearly inform clients that they have the option to not participate as mediation is voluntary</a:t>
            </a:r>
          </a:p>
          <a:p>
            <a:r>
              <a:rPr lang="en-CA" dirty="0" smtClean="0">
                <a:latin typeface="Calibri" pitchFamily="34" charset="0"/>
              </a:rPr>
              <a:t>Empower and provide opportunity to speak for themselves, to develop their own solution and their own terms for settlement. </a:t>
            </a:r>
          </a:p>
          <a:p>
            <a:r>
              <a:rPr lang="en-CA" dirty="0" smtClean="0">
                <a:latin typeface="Calibri" pitchFamily="34" charset="0"/>
              </a:rPr>
              <a:t>Mediator aims to understand what a safe and culturally sensitive environment would look like for a joint meeting. </a:t>
            </a:r>
          </a:p>
          <a:p>
            <a:endParaRPr lang="en-C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Agreement to Mediate</a:t>
            </a:r>
            <a:endParaRPr lang="en-CA" dirty="0"/>
          </a:p>
        </p:txBody>
      </p:sp>
      <p:sp>
        <p:nvSpPr>
          <p:cNvPr id="3" name="Content Placeholder 2"/>
          <p:cNvSpPr>
            <a:spLocks noGrp="1"/>
          </p:cNvSpPr>
          <p:nvPr>
            <p:ph idx="1"/>
          </p:nvPr>
        </p:nvSpPr>
        <p:spPr/>
        <p:txBody>
          <a:bodyPr>
            <a:normAutofit/>
          </a:bodyPr>
          <a:lstStyle/>
          <a:p>
            <a:r>
              <a:rPr lang="en-CA" dirty="0" smtClean="0">
                <a:latin typeface="+mj-lt"/>
              </a:rPr>
              <a:t>Outlines the issues to be discussed</a:t>
            </a:r>
          </a:p>
          <a:p>
            <a:r>
              <a:rPr lang="en-CA" dirty="0" smtClean="0">
                <a:latin typeface="+mj-lt"/>
              </a:rPr>
              <a:t>Encourage all parties to get legal advice  before proceeding to incorporate mediated terms into a legal agreement.</a:t>
            </a:r>
          </a:p>
          <a:p>
            <a:r>
              <a:rPr lang="en-CA" dirty="0" smtClean="0">
                <a:latin typeface="+mj-lt"/>
              </a:rPr>
              <a:t>Confidentiality of the mediation process - with the following exceptions: Duty to report, disclosure necessary to address a real or perceived threat to any person’s life or physical safely,</a:t>
            </a:r>
          </a:p>
          <a:p>
            <a:r>
              <a:rPr lang="en-CA" dirty="0" smtClean="0">
                <a:latin typeface="+mj-lt"/>
              </a:rPr>
              <a:t>Any agreement or summary is prepared by the mediator and provided to all who attend the mediation.</a:t>
            </a:r>
            <a:endParaRPr lang="en-CA" dirty="0">
              <a:latin typeface="+mj-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Who are the participants?</a:t>
            </a:r>
            <a:endParaRPr lang="en-CA" dirty="0"/>
          </a:p>
        </p:txBody>
      </p:sp>
      <p:sp>
        <p:nvSpPr>
          <p:cNvPr id="3" name="Content Placeholder 2"/>
          <p:cNvSpPr>
            <a:spLocks noGrp="1"/>
          </p:cNvSpPr>
          <p:nvPr>
            <p:ph idx="1"/>
          </p:nvPr>
        </p:nvSpPr>
        <p:spPr/>
        <p:txBody>
          <a:bodyPr>
            <a:normAutofit fontScale="92500" lnSpcReduction="10000"/>
          </a:bodyPr>
          <a:lstStyle/>
          <a:p>
            <a:r>
              <a:rPr lang="en-CA" dirty="0" smtClean="0">
                <a:latin typeface="+mj-lt"/>
              </a:rPr>
              <a:t>Openness agreements/ orders are between adoptive or a proposed adoptive parent or a Society and the person (s)/ family members the child has a relationship with that are beneficial and meaningful to the child</a:t>
            </a:r>
          </a:p>
          <a:p>
            <a:endParaRPr lang="en-CA" dirty="0" smtClean="0">
              <a:latin typeface="+mj-lt"/>
            </a:endParaRPr>
          </a:p>
          <a:p>
            <a:r>
              <a:rPr lang="en-CA" dirty="0" smtClean="0">
                <a:latin typeface="+mj-lt"/>
              </a:rPr>
              <a:t>This list can include a birth parent, a birth relative, a birth sibling, a foster parent, any other person who has cared for or had custody of the child, adoptive or proposed adoptive parent of child’s birth sibling, a member of an Indian or native child’s band or community, a member of the child’s extended family or community......, OCL of the child, OCL for any of the siblings.....</a:t>
            </a:r>
          </a:p>
          <a:p>
            <a:endParaRPr lang="en-C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Who are the participants </a:t>
            </a:r>
            <a:r>
              <a:rPr lang="en-CA" dirty="0" err="1" smtClean="0"/>
              <a:t>con’t</a:t>
            </a:r>
            <a:r>
              <a:rPr lang="en-CA" dirty="0" smtClean="0"/>
              <a:t>..</a:t>
            </a:r>
            <a:endParaRPr lang="en-CA" dirty="0"/>
          </a:p>
        </p:txBody>
      </p:sp>
      <p:sp>
        <p:nvSpPr>
          <p:cNvPr id="3" name="Content Placeholder 2"/>
          <p:cNvSpPr>
            <a:spLocks noGrp="1"/>
          </p:cNvSpPr>
          <p:nvPr>
            <p:ph idx="1"/>
          </p:nvPr>
        </p:nvSpPr>
        <p:spPr>
          <a:xfrm>
            <a:off x="457200" y="2667000"/>
            <a:ext cx="8229600" cy="3657600"/>
          </a:xfrm>
        </p:spPr>
        <p:txBody>
          <a:bodyPr/>
          <a:lstStyle/>
          <a:p>
            <a:r>
              <a:rPr lang="en-CA" dirty="0" smtClean="0">
                <a:latin typeface="Calibri" pitchFamily="34" charset="0"/>
              </a:rPr>
              <a:t>The Society worker, crown ward worker, kin services worker or adoption worker, possibly a supervisor,</a:t>
            </a:r>
          </a:p>
          <a:p>
            <a:r>
              <a:rPr lang="en-CA" dirty="0" smtClean="0">
                <a:latin typeface="Calibri" pitchFamily="34" charset="0"/>
              </a:rPr>
              <a:t>A support person should this assist in this person’s ability to be more productive in the negotiation.</a:t>
            </a:r>
          </a:p>
          <a:p>
            <a:r>
              <a:rPr lang="en-CA" dirty="0" smtClean="0">
                <a:latin typeface="Calibri" pitchFamily="34" charset="0"/>
              </a:rPr>
              <a:t>Balancing of who and how at the table.</a:t>
            </a:r>
          </a:p>
          <a:p>
            <a:pPr>
              <a:buNone/>
            </a:pPr>
            <a:endParaRPr lang="en-C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Mediation Sessions </a:t>
            </a:r>
            <a:endParaRPr lang="en-CA" dirty="0"/>
          </a:p>
        </p:txBody>
      </p:sp>
      <p:sp>
        <p:nvSpPr>
          <p:cNvPr id="3" name="Content Placeholder 2"/>
          <p:cNvSpPr>
            <a:spLocks noGrp="1"/>
          </p:cNvSpPr>
          <p:nvPr>
            <p:ph idx="1"/>
          </p:nvPr>
        </p:nvSpPr>
        <p:spPr/>
        <p:txBody>
          <a:bodyPr>
            <a:normAutofit/>
          </a:bodyPr>
          <a:lstStyle/>
          <a:p>
            <a:r>
              <a:rPr lang="en-CA" dirty="0" smtClean="0">
                <a:latin typeface="+mj-lt"/>
              </a:rPr>
              <a:t>Generally sessions are joint. </a:t>
            </a:r>
          </a:p>
          <a:p>
            <a:r>
              <a:rPr lang="en-CA" dirty="0" smtClean="0">
                <a:latin typeface="+mj-lt"/>
              </a:rPr>
              <a:t>Staggered arrival and / or departures, shuttle sessions or caucusing may be required.</a:t>
            </a:r>
          </a:p>
          <a:p>
            <a:r>
              <a:rPr lang="en-CA" dirty="0" smtClean="0">
                <a:latin typeface="+mj-lt"/>
              </a:rPr>
              <a:t>May break the issues down into manageable pieces (</a:t>
            </a:r>
            <a:r>
              <a:rPr lang="en-CA" dirty="0" err="1" smtClean="0">
                <a:latin typeface="+mj-lt"/>
              </a:rPr>
              <a:t>ie</a:t>
            </a:r>
            <a:r>
              <a:rPr lang="en-CA" dirty="0" smtClean="0">
                <a:latin typeface="+mj-lt"/>
              </a:rPr>
              <a:t>. Plan for child 1 different than child 2)</a:t>
            </a:r>
          </a:p>
          <a:p>
            <a:r>
              <a:rPr lang="en-CA" dirty="0" smtClean="0">
                <a:latin typeface="+mj-lt"/>
              </a:rPr>
              <a:t>Agenda building done at the beginning of the session to ensure full transparency. (through Agreement to Mediate or a review of it)</a:t>
            </a:r>
          </a:p>
          <a:p>
            <a:r>
              <a:rPr lang="en-CA" dirty="0" smtClean="0">
                <a:latin typeface="+mj-lt"/>
              </a:rPr>
              <a:t>Focus on engaging each person and allowing each person a voice even if lack of trust in the `system``</a:t>
            </a:r>
            <a:endParaRPr lang="en-CA" dirty="0">
              <a:latin typeface="+mj-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Reporting Correspondence</a:t>
            </a:r>
            <a:endParaRPr lang="en-CA" dirty="0"/>
          </a:p>
        </p:txBody>
      </p:sp>
      <p:sp>
        <p:nvSpPr>
          <p:cNvPr id="3" name="Content Placeholder 2"/>
          <p:cNvSpPr>
            <a:spLocks noGrp="1"/>
          </p:cNvSpPr>
          <p:nvPr>
            <p:ph idx="1"/>
          </p:nvPr>
        </p:nvSpPr>
        <p:spPr/>
        <p:txBody>
          <a:bodyPr>
            <a:normAutofit lnSpcReduction="10000"/>
          </a:bodyPr>
          <a:lstStyle/>
          <a:p>
            <a:r>
              <a:rPr lang="en-CA" dirty="0" smtClean="0">
                <a:latin typeface="+mj-lt"/>
              </a:rPr>
              <a:t>The mediator will complete a summary or letter which is sent to each of the participants at the table. This outlines the terms of any agreements reached, or any future steps if further mediation is expected.</a:t>
            </a:r>
          </a:p>
          <a:p>
            <a:r>
              <a:rPr lang="en-CA" dirty="0" smtClean="0">
                <a:latin typeface="+mj-lt"/>
              </a:rPr>
              <a:t>The summary does not identify any areas of disagreement except to state that an agreement was not reached with respect to a specific issue.</a:t>
            </a:r>
          </a:p>
          <a:p>
            <a:r>
              <a:rPr lang="en-CA" dirty="0" smtClean="0">
                <a:latin typeface="+mj-lt"/>
              </a:rPr>
              <a:t>This is a closed an confidential document which can be reviewed by any of the participants with their counsel or by the OCL representing any child who is the subject of the mediation.</a:t>
            </a:r>
            <a:endParaRPr lang="en-CA" dirty="0">
              <a:latin typeface="+mj-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0600" y="990600"/>
            <a:ext cx="7315200" cy="4154983"/>
          </a:xfrm>
          <a:prstGeom prst="rect">
            <a:avLst/>
          </a:prstGeom>
        </p:spPr>
        <p:txBody>
          <a:bodyPr wrap="square">
            <a:spAutoFit/>
          </a:bodyPr>
          <a:lstStyle/>
          <a:p>
            <a:pPr marL="274320" lvl="0" indent="-274320">
              <a:spcBef>
                <a:spcPct val="20000"/>
              </a:spcBef>
              <a:buClr>
                <a:srgbClr val="0BD0D9"/>
              </a:buClr>
              <a:buSzPct val="95000"/>
            </a:pPr>
            <a:r>
              <a:rPr lang="en-US" sz="3200" b="1" dirty="0" smtClean="0">
                <a:solidFill>
                  <a:prstClr val="black"/>
                </a:solidFill>
                <a:latin typeface="Calibri"/>
              </a:rPr>
              <a:t>What are the key elements of Openness mediation?  </a:t>
            </a:r>
          </a:p>
          <a:p>
            <a:pPr marL="274320" lvl="0" indent="-274320">
              <a:spcBef>
                <a:spcPct val="20000"/>
              </a:spcBef>
              <a:buClr>
                <a:srgbClr val="0BD0D9"/>
              </a:buClr>
              <a:buSzPct val="95000"/>
            </a:pPr>
            <a:endParaRPr lang="en-US" sz="3200" b="1" dirty="0" smtClean="0">
              <a:solidFill>
                <a:prstClr val="black"/>
              </a:solidFill>
              <a:latin typeface="Calibri"/>
            </a:endParaRPr>
          </a:p>
          <a:p>
            <a:pPr marL="274320" lvl="0" indent="-274320">
              <a:spcBef>
                <a:spcPct val="20000"/>
              </a:spcBef>
              <a:buClr>
                <a:srgbClr val="0BD0D9"/>
              </a:buClr>
              <a:buSzPct val="95000"/>
            </a:pPr>
            <a:r>
              <a:rPr lang="en-US" sz="3200" b="1" dirty="0" smtClean="0">
                <a:solidFill>
                  <a:prstClr val="black"/>
                </a:solidFill>
                <a:latin typeface="Calibri"/>
              </a:rPr>
              <a:t>How does Family Group Conferencing work as a model for Openness Planning? </a:t>
            </a:r>
          </a:p>
          <a:p>
            <a:pPr marL="274320" lvl="0" indent="-274320">
              <a:spcBef>
                <a:spcPct val="20000"/>
              </a:spcBef>
              <a:buClr>
                <a:srgbClr val="0BD0D9"/>
              </a:buClr>
              <a:buSzPct val="95000"/>
            </a:pPr>
            <a:endParaRPr lang="en-US" sz="3200" dirty="0" smtClean="0">
              <a:solidFill>
                <a:prstClr val="black"/>
              </a:solidFill>
              <a:latin typeface="Calibri"/>
            </a:endParaRPr>
          </a:p>
          <a:p>
            <a:pPr marL="274320" lvl="0" indent="-274320">
              <a:spcBef>
                <a:spcPct val="20000"/>
              </a:spcBef>
              <a:buClr>
                <a:srgbClr val="0BD0D9"/>
              </a:buClr>
              <a:buSzPct val="95000"/>
            </a:pPr>
            <a:r>
              <a:rPr lang="en-US" sz="2400" i="1" dirty="0" err="1" smtClean="0">
                <a:solidFill>
                  <a:prstClr val="black"/>
                </a:solidFill>
                <a:latin typeface="Calibri"/>
              </a:rPr>
              <a:t>MaryAnne</a:t>
            </a:r>
            <a:r>
              <a:rPr lang="en-US" sz="2400" i="1" dirty="0" smtClean="0">
                <a:solidFill>
                  <a:prstClr val="black"/>
                </a:solidFill>
                <a:latin typeface="Calibri"/>
              </a:rPr>
              <a:t> King- Adoption Practitioner, Mediator, Family Group Conference Coordinator</a:t>
            </a:r>
            <a:endParaRPr lang="en-US" sz="2400" i="1" dirty="0">
              <a:solidFill>
                <a:prstClr val="black"/>
              </a:solidFill>
              <a:latin typeface="Calibri"/>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7201" y="762001"/>
            <a:ext cx="5723468" cy="1371600"/>
          </a:xfrm>
        </p:spPr>
        <p:txBody>
          <a:bodyPr>
            <a:normAutofit/>
          </a:bodyPr>
          <a:lstStyle/>
          <a:p>
            <a:pPr algn="ctr"/>
            <a:r>
              <a:rPr lang="en-US" sz="3111" dirty="0" smtClean="0"/>
              <a:t>Openness mediation</a:t>
            </a:r>
            <a:r>
              <a:rPr lang="en-US" dirty="0" smtClean="0"/>
              <a:t/>
            </a:r>
            <a:br>
              <a:rPr lang="en-US" dirty="0" smtClean="0"/>
            </a:br>
            <a:endParaRPr lang="en-US" dirty="0"/>
          </a:p>
        </p:txBody>
      </p:sp>
      <p:sp>
        <p:nvSpPr>
          <p:cNvPr id="3" name="Subtitle 2"/>
          <p:cNvSpPr>
            <a:spLocks noGrp="1"/>
          </p:cNvSpPr>
          <p:nvPr>
            <p:ph type="subTitle" idx="1"/>
          </p:nvPr>
        </p:nvSpPr>
        <p:spPr>
          <a:xfrm>
            <a:off x="1727200" y="2057401"/>
            <a:ext cx="5712179" cy="2881488"/>
          </a:xfrm>
        </p:spPr>
        <p:txBody>
          <a:bodyPr>
            <a:normAutofit fontScale="55000" lnSpcReduction="20000"/>
          </a:bodyPr>
          <a:lstStyle/>
          <a:p>
            <a:pPr marL="342900" indent="-342900" algn="l">
              <a:buFont typeface="Arial"/>
              <a:buChar char="•"/>
            </a:pPr>
            <a:r>
              <a:rPr lang="en-US" sz="3097" dirty="0" smtClean="0">
                <a:solidFill>
                  <a:schemeClr val="tx1"/>
                </a:solidFill>
                <a:latin typeface="+mj-lt"/>
              </a:rPr>
              <a:t>Preparation is key for all parties</a:t>
            </a:r>
          </a:p>
          <a:p>
            <a:pPr marL="342900" indent="-342900" algn="l">
              <a:buFont typeface="Arial"/>
              <a:buChar char="•"/>
            </a:pPr>
            <a:endParaRPr lang="en-US" sz="3097" dirty="0" smtClean="0">
              <a:solidFill>
                <a:schemeClr val="tx1"/>
              </a:solidFill>
              <a:latin typeface="+mj-lt"/>
            </a:endParaRPr>
          </a:p>
          <a:p>
            <a:pPr marL="342900" indent="-342900" algn="l">
              <a:buFont typeface="Arial"/>
              <a:buChar char="•"/>
            </a:pPr>
            <a:r>
              <a:rPr lang="en-US" sz="3097" dirty="0" smtClean="0">
                <a:solidFill>
                  <a:schemeClr val="tx1"/>
                </a:solidFill>
                <a:latin typeface="+mj-lt"/>
              </a:rPr>
              <a:t>Meet individually to hear each party’s position as well as their worries</a:t>
            </a:r>
          </a:p>
          <a:p>
            <a:pPr marL="342900" indent="-342900" algn="l">
              <a:buFont typeface="Arial"/>
              <a:buChar char="•"/>
            </a:pPr>
            <a:endParaRPr lang="en-US" sz="3097" dirty="0" smtClean="0">
              <a:solidFill>
                <a:schemeClr val="tx1"/>
              </a:solidFill>
              <a:latin typeface="+mj-lt"/>
            </a:endParaRPr>
          </a:p>
          <a:p>
            <a:pPr marL="342900" indent="-342900" algn="l">
              <a:buFont typeface="Arial"/>
              <a:buChar char="•"/>
            </a:pPr>
            <a:r>
              <a:rPr lang="en-US" sz="3097" dirty="0" smtClean="0">
                <a:solidFill>
                  <a:schemeClr val="tx1"/>
                </a:solidFill>
                <a:latin typeface="+mj-lt"/>
              </a:rPr>
              <a:t>Review concepts: adoption, openness vs. access, change in role post adoption, boundaries, expectations</a:t>
            </a:r>
          </a:p>
          <a:p>
            <a:pPr marL="342900" indent="-342900" algn="l">
              <a:buFont typeface="Arial"/>
              <a:buChar char="•"/>
            </a:pPr>
            <a:endParaRPr lang="en-US" sz="3097" dirty="0" smtClean="0">
              <a:solidFill>
                <a:schemeClr val="tx1"/>
              </a:solidFill>
              <a:latin typeface="+mj-lt"/>
            </a:endParaRPr>
          </a:p>
          <a:p>
            <a:pPr marL="342900" indent="-342900" algn="l">
              <a:buFont typeface="Arial"/>
              <a:buChar char="•"/>
            </a:pPr>
            <a:r>
              <a:rPr lang="en-US" sz="3097" dirty="0" smtClean="0">
                <a:solidFill>
                  <a:schemeClr val="tx1"/>
                </a:solidFill>
                <a:latin typeface="+mj-lt"/>
              </a:rPr>
              <a:t>Arrange to meet and mediate</a:t>
            </a:r>
          </a:p>
          <a:p>
            <a:pPr marL="342900" indent="-342900" algn="l">
              <a:buFont typeface="Arial"/>
              <a:buChar char="•"/>
            </a:pPr>
            <a:endParaRPr lang="en-US" sz="3097" dirty="0" smtClean="0">
              <a:solidFill>
                <a:schemeClr val="tx1"/>
              </a:solidFill>
              <a:latin typeface="+mj-lt"/>
            </a:endParaRPr>
          </a:p>
          <a:p>
            <a:pPr marL="342900" indent="-342900" algn="l">
              <a:buFont typeface="Arial"/>
              <a:buChar char="•"/>
            </a:pPr>
            <a:r>
              <a:rPr lang="en-US" sz="3097" dirty="0" smtClean="0">
                <a:solidFill>
                  <a:schemeClr val="tx1"/>
                </a:solidFill>
                <a:latin typeface="+mj-lt"/>
              </a:rPr>
              <a:t>Ottawa Children’s Aid Society openness initiative</a:t>
            </a:r>
          </a:p>
          <a:p>
            <a:pPr marL="342900" indent="-342900">
              <a:buFont typeface="Arial"/>
              <a:buChar char="•"/>
            </a:pPr>
            <a:endParaRPr lang="en-US" dirty="0" smtClean="0"/>
          </a:p>
          <a:p>
            <a:pPr marL="342900" indent="-342900">
              <a:buFont typeface="Arial"/>
              <a:buChar char="•"/>
            </a:pPr>
            <a:endParaRPr lang="en-US" dirty="0"/>
          </a:p>
        </p:txBody>
      </p:sp>
    </p:spTree>
    <p:extLst>
      <p:ext uri="{BB962C8B-B14F-4D97-AF65-F5344CB8AC3E}">
        <p14:creationId xmlns:p14="http://schemas.microsoft.com/office/powerpoint/2010/main" val="18925947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fontScale="90000"/>
          </a:bodyPr>
          <a:lstStyle/>
          <a:p>
            <a:r>
              <a:rPr lang="en-US" dirty="0" smtClean="0"/>
              <a:t>Family Group Conferencing and Openness</a:t>
            </a:r>
            <a:endParaRPr lang="en-US" dirty="0"/>
          </a:p>
        </p:txBody>
      </p:sp>
      <p:sp>
        <p:nvSpPr>
          <p:cNvPr id="11" name="Content Placeholder 10"/>
          <p:cNvSpPr>
            <a:spLocks noGrp="1"/>
          </p:cNvSpPr>
          <p:nvPr>
            <p:ph idx="1"/>
          </p:nvPr>
        </p:nvSpPr>
        <p:spPr/>
        <p:txBody>
          <a:bodyPr/>
          <a:lstStyle/>
          <a:p>
            <a:pPr>
              <a:buFont typeface="Arial"/>
              <a:buChar char="•"/>
            </a:pPr>
            <a:r>
              <a:rPr lang="en-US" dirty="0" smtClean="0"/>
              <a:t>What is FGC? </a:t>
            </a:r>
          </a:p>
          <a:p>
            <a:pPr>
              <a:buFont typeface="Arial"/>
              <a:buChar char="•"/>
            </a:pPr>
            <a:r>
              <a:rPr lang="en-US" dirty="0" smtClean="0"/>
              <a:t>How does FGC and Openness work?</a:t>
            </a:r>
          </a:p>
          <a:p>
            <a:pPr>
              <a:buFont typeface="Arial"/>
              <a:buChar char="•"/>
            </a:pPr>
            <a:r>
              <a:rPr lang="en-US" dirty="0" smtClean="0"/>
              <a:t>What issues can be resolved through FGC specific to openness?</a:t>
            </a:r>
          </a:p>
          <a:p>
            <a:pPr>
              <a:buFont typeface="Arial"/>
              <a:buChar char="•"/>
            </a:pPr>
            <a:r>
              <a:rPr lang="en-US" dirty="0" smtClean="0"/>
              <a:t>Key to success: preparation!</a:t>
            </a:r>
          </a:p>
          <a:p>
            <a:pPr>
              <a:buFont typeface="Arial"/>
              <a:buChar char="•"/>
            </a:pPr>
            <a:r>
              <a:rPr lang="en-US" dirty="0" smtClean="0"/>
              <a:t>Use of a guest speaker</a:t>
            </a:r>
          </a:p>
          <a:p>
            <a:pPr>
              <a:buFont typeface="Arial"/>
              <a:buChar char="•"/>
            </a:pPr>
            <a:r>
              <a:rPr lang="en-US" dirty="0" smtClean="0"/>
              <a:t>End result: plan for openness</a:t>
            </a:r>
          </a:p>
          <a:p>
            <a:pPr>
              <a:buFont typeface="Arial"/>
              <a:buChar char="•"/>
            </a:pPr>
            <a:r>
              <a:rPr lang="en-US" dirty="0" smtClean="0"/>
              <a:t>Next steps</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914400"/>
            <a:ext cx="8229600" cy="5410200"/>
          </a:xfrm>
        </p:spPr>
        <p:txBody>
          <a:bodyPr/>
          <a:lstStyle/>
          <a:p>
            <a:endParaRPr lang="en-US" dirty="0" smtClean="0"/>
          </a:p>
          <a:p>
            <a:pPr algn="ctr">
              <a:buNone/>
            </a:pPr>
            <a:r>
              <a:rPr lang="en-US" sz="4000" u="sng" dirty="0" smtClean="0">
                <a:latin typeface="+mj-lt"/>
              </a:rPr>
              <a:t>Working Out Openness Plans</a:t>
            </a:r>
          </a:p>
          <a:p>
            <a:pPr algn="ctr">
              <a:buNone/>
            </a:pPr>
            <a:endParaRPr lang="en-US" sz="4000" dirty="0" smtClean="0">
              <a:latin typeface="+mj-lt"/>
            </a:endParaRPr>
          </a:p>
          <a:p>
            <a:pPr algn="ctr">
              <a:buNone/>
            </a:pPr>
            <a:r>
              <a:rPr lang="en-US" sz="2400" dirty="0" smtClean="0">
                <a:latin typeface="+mj-lt"/>
              </a:rPr>
              <a:t>Hosted by:  Kristina </a:t>
            </a:r>
            <a:r>
              <a:rPr lang="en-US" sz="2400" dirty="0" err="1" smtClean="0">
                <a:latin typeface="+mj-lt"/>
              </a:rPr>
              <a:t>Reitmeier</a:t>
            </a:r>
            <a:r>
              <a:rPr lang="en-US" sz="2400" dirty="0" smtClean="0">
                <a:latin typeface="+mj-lt"/>
              </a:rPr>
              <a:t> – Senior Counsel- CAST</a:t>
            </a:r>
          </a:p>
          <a:p>
            <a:pPr algn="ctr">
              <a:buNone/>
            </a:pPr>
            <a:endParaRPr lang="en-US" sz="2400" dirty="0" smtClean="0">
              <a:latin typeface="+mj-lt"/>
            </a:endParaRPr>
          </a:p>
          <a:p>
            <a:pPr algn="ctr">
              <a:buNone/>
            </a:pPr>
            <a:r>
              <a:rPr lang="en-US" sz="2400" dirty="0" smtClean="0">
                <a:latin typeface="+mj-lt"/>
              </a:rPr>
              <a:t>Presenters:  </a:t>
            </a:r>
          </a:p>
          <a:p>
            <a:pPr algn="ctr">
              <a:buNone/>
            </a:pPr>
            <a:r>
              <a:rPr lang="en-US" sz="2400" dirty="0" smtClean="0">
                <a:latin typeface="+mj-lt"/>
              </a:rPr>
              <a:t>Evelyn </a:t>
            </a:r>
            <a:r>
              <a:rPr lang="en-US" sz="2400" dirty="0" err="1" smtClean="0">
                <a:latin typeface="+mj-lt"/>
              </a:rPr>
              <a:t>VanderZaag</a:t>
            </a:r>
            <a:r>
              <a:rPr lang="en-US" sz="2400" dirty="0" smtClean="0">
                <a:latin typeface="+mj-lt"/>
              </a:rPr>
              <a:t>, Mediator</a:t>
            </a:r>
          </a:p>
          <a:p>
            <a:pPr algn="ctr">
              <a:buNone/>
            </a:pPr>
            <a:r>
              <a:rPr lang="en-US" sz="2400" dirty="0" smtClean="0">
                <a:latin typeface="+mj-lt"/>
              </a:rPr>
              <a:t>MaryAnn King – Mediator/Family Group Conference Coordinator</a:t>
            </a:r>
          </a:p>
          <a:p>
            <a:pPr algn="ctr">
              <a:buNone/>
            </a:pPr>
            <a:r>
              <a:rPr lang="en-US" sz="2400" dirty="0" smtClean="0">
                <a:latin typeface="+mj-lt"/>
              </a:rPr>
              <a:t>Kimberley Miller- Adoption Council of Ontario, PASS Clinician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981200"/>
            <a:ext cx="5715000" cy="3970318"/>
          </a:xfrm>
          <a:prstGeom prst="rect">
            <a:avLst/>
          </a:prstGeom>
        </p:spPr>
        <p:txBody>
          <a:bodyPr wrap="square">
            <a:spAutoFit/>
          </a:bodyPr>
          <a:lstStyle/>
          <a:p>
            <a:r>
              <a:rPr lang="en-CA" sz="2800" b="1" i="1" dirty="0" smtClean="0">
                <a:latin typeface="+mj-lt"/>
              </a:rPr>
              <a:t>"Adoption marries the past and the present. Care and respect for both are needed for a healthy relationship. ”</a:t>
            </a:r>
          </a:p>
          <a:p>
            <a:endParaRPr lang="en-CA" sz="2800" dirty="0" smtClean="0">
              <a:latin typeface="+mj-lt"/>
            </a:endParaRPr>
          </a:p>
          <a:p>
            <a:r>
              <a:rPr lang="en-CA" sz="2800" dirty="0" smtClean="0">
                <a:latin typeface="+mj-lt"/>
              </a:rPr>
              <a:t>Kimberley Miller</a:t>
            </a:r>
          </a:p>
          <a:p>
            <a:r>
              <a:rPr lang="en-CA" sz="2800" dirty="0" smtClean="0">
                <a:latin typeface="+mj-lt"/>
              </a:rPr>
              <a:t>PASS Clinician</a:t>
            </a:r>
          </a:p>
          <a:p>
            <a:r>
              <a:rPr lang="en-CA" sz="2800" dirty="0" smtClean="0">
                <a:latin typeface="+mj-lt"/>
              </a:rPr>
              <a:t>Adoption Council of Ontario </a:t>
            </a:r>
          </a:p>
          <a:p>
            <a:r>
              <a:rPr lang="en-CA" sz="2800" dirty="0" err="1" smtClean="0">
                <a:latin typeface="+mj-lt"/>
              </a:rPr>
              <a:t>Kimberley.miller@adoptontario.ca</a:t>
            </a:r>
            <a:endParaRPr lang="en-US" sz="2800" dirty="0">
              <a:latin typeface="+mj-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3" y="234950"/>
            <a:ext cx="5387975" cy="1019175"/>
          </a:xfrm>
        </p:spPr>
        <p:txBody>
          <a:bodyPr>
            <a:normAutofit/>
          </a:bodyPr>
          <a:lstStyle/>
          <a:p>
            <a:pPr fontAlgn="auto">
              <a:spcAft>
                <a:spcPts val="0"/>
              </a:spcAft>
              <a:defRPr/>
            </a:pPr>
            <a:r>
              <a:rPr lang="en-US" sz="4000" b="1" dirty="0" smtClean="0">
                <a:solidFill>
                  <a:schemeClr val="tx1">
                    <a:lumMod val="95000"/>
                    <a:lumOff val="5000"/>
                  </a:schemeClr>
                </a:solidFill>
              </a:rPr>
              <a:t>The Open Adoption grid</a:t>
            </a:r>
            <a:endParaRPr lang="en-US" sz="4000" b="1" dirty="0">
              <a:solidFill>
                <a:schemeClr val="tx1">
                  <a:lumMod val="95000"/>
                  <a:lumOff val="5000"/>
                </a:schemeClr>
              </a:solidFill>
            </a:endParaRPr>
          </a:p>
        </p:txBody>
      </p:sp>
      <p:pic>
        <p:nvPicPr>
          <p:cNvPr id="24579" name="Picture 3"/>
          <p:cNvPicPr>
            <a:picLocks noChangeAspect="1"/>
          </p:cNvPicPr>
          <p:nvPr/>
        </p:nvPicPr>
        <p:blipFill>
          <a:blip r:embed="rId3"/>
          <a:srcRect/>
          <a:stretch>
            <a:fillRect/>
          </a:stretch>
        </p:blipFill>
        <p:spPr bwMode="auto">
          <a:xfrm>
            <a:off x="8256588" y="5921375"/>
            <a:ext cx="738187" cy="738188"/>
          </a:xfrm>
          <a:prstGeom prst="rect">
            <a:avLst/>
          </a:prstGeom>
          <a:noFill/>
          <a:ln w="9525">
            <a:noFill/>
            <a:miter lim="800000"/>
            <a:headEnd/>
            <a:tailEnd/>
          </a:ln>
        </p:spPr>
      </p:pic>
      <p:graphicFrame>
        <p:nvGraphicFramePr>
          <p:cNvPr id="13" name="Diagram 12"/>
          <p:cNvGraphicFramePr/>
          <p:nvPr/>
        </p:nvGraphicFramePr>
        <p:xfrm>
          <a:off x="311085" y="1039686"/>
          <a:ext cx="7767300" cy="464871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4581" name="TextBox 13"/>
          <p:cNvSpPr txBox="1">
            <a:spLocks noChangeArrowheads="1"/>
          </p:cNvSpPr>
          <p:nvPr/>
        </p:nvSpPr>
        <p:spPr bwMode="auto">
          <a:xfrm>
            <a:off x="2243138" y="5986463"/>
            <a:ext cx="2565400" cy="461962"/>
          </a:xfrm>
          <a:prstGeom prst="rect">
            <a:avLst/>
          </a:prstGeom>
          <a:noFill/>
          <a:ln w="9525">
            <a:noFill/>
            <a:miter lim="800000"/>
            <a:headEnd/>
            <a:tailEnd/>
          </a:ln>
        </p:spPr>
        <p:txBody>
          <a:bodyPr>
            <a:prstTxWarp prst="textNoShape">
              <a:avLst/>
            </a:prstTxWarp>
            <a:spAutoFit/>
          </a:bodyPr>
          <a:lstStyle/>
          <a:p>
            <a:r>
              <a:rPr lang="en-US" sz="2400">
                <a:latin typeface="Tw Cen MT" pitchFamily="5" charset="0"/>
              </a:rPr>
              <a:t>Degree of Contact </a:t>
            </a:r>
          </a:p>
        </p:txBody>
      </p:sp>
      <p:sp>
        <p:nvSpPr>
          <p:cNvPr id="18" name="Up Arrow 17"/>
          <p:cNvSpPr/>
          <p:nvPr/>
        </p:nvSpPr>
        <p:spPr>
          <a:xfrm>
            <a:off x="1721946" y="1426003"/>
            <a:ext cx="337791" cy="3931402"/>
          </a:xfrm>
          <a:prstGeom prst="upArrow">
            <a:avLst>
              <a:gd name="adj1" fmla="val 24000"/>
              <a:gd name="adj2" fmla="val 50000"/>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5" name="TextBox 18"/>
          <p:cNvSpPr txBox="1">
            <a:spLocks noChangeArrowheads="1"/>
          </p:cNvSpPr>
          <p:nvPr/>
        </p:nvSpPr>
        <p:spPr bwMode="auto">
          <a:xfrm rot="-5400000">
            <a:off x="-368300" y="3317876"/>
            <a:ext cx="3722687" cy="461962"/>
          </a:xfrm>
          <a:prstGeom prst="rect">
            <a:avLst/>
          </a:prstGeom>
          <a:noFill/>
          <a:ln w="9525">
            <a:noFill/>
            <a:miter lim="800000"/>
            <a:headEnd/>
            <a:tailEnd/>
          </a:ln>
        </p:spPr>
        <p:txBody>
          <a:bodyPr>
            <a:prstTxWarp prst="textNoShape">
              <a:avLst/>
            </a:prstTxWarp>
            <a:spAutoFit/>
          </a:bodyPr>
          <a:lstStyle/>
          <a:p>
            <a:r>
              <a:rPr lang="en-US" sz="2400" dirty="0">
                <a:latin typeface="Tw Cen MT" pitchFamily="5" charset="0"/>
              </a:rPr>
              <a:t>Degree of open-heartedness</a:t>
            </a:r>
          </a:p>
        </p:txBody>
      </p:sp>
      <p:sp>
        <p:nvSpPr>
          <p:cNvPr id="24586" name="TextBox 9"/>
          <p:cNvSpPr txBox="1">
            <a:spLocks noChangeArrowheads="1"/>
          </p:cNvSpPr>
          <p:nvPr/>
        </p:nvSpPr>
        <p:spPr bwMode="auto">
          <a:xfrm>
            <a:off x="4638675" y="6269038"/>
            <a:ext cx="3808413" cy="522287"/>
          </a:xfrm>
          <a:prstGeom prst="rect">
            <a:avLst/>
          </a:prstGeom>
          <a:noFill/>
          <a:ln w="9525">
            <a:noFill/>
            <a:miter lim="800000"/>
            <a:headEnd/>
            <a:tailEnd/>
          </a:ln>
        </p:spPr>
        <p:txBody>
          <a:bodyPr>
            <a:prstTxWarp prst="textNoShape">
              <a:avLst/>
            </a:prstTxWarp>
            <a:spAutoFit/>
          </a:bodyPr>
          <a:lstStyle/>
          <a:p>
            <a:r>
              <a:rPr lang="en-CA" sz="1400" dirty="0">
                <a:latin typeface="Tw Cen MT" pitchFamily="5" charset="0"/>
              </a:rPr>
              <a:t>From Lori Holden, ”Open Adoption:  From Fearful to Fearless” webinar (Adoptive Families)</a:t>
            </a:r>
          </a:p>
        </p:txBody>
      </p:sp>
      <p:sp>
        <p:nvSpPr>
          <p:cNvPr id="15" name="Up Arrow 14"/>
          <p:cNvSpPr/>
          <p:nvPr/>
        </p:nvSpPr>
        <p:spPr>
          <a:xfrm rot="5400000">
            <a:off x="4025840" y="3868807"/>
            <a:ext cx="337791" cy="3931402"/>
          </a:xfrm>
          <a:prstGeom prst="upArrow">
            <a:avLst>
              <a:gd name="adj1" fmla="val 24000"/>
              <a:gd name="adj2" fmla="val 50000"/>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Clinical Look at Openness</a:t>
            </a:r>
            <a:endParaRPr lang="en-US" dirty="0"/>
          </a:p>
        </p:txBody>
      </p:sp>
      <p:sp>
        <p:nvSpPr>
          <p:cNvPr id="3" name="Content Placeholder 2"/>
          <p:cNvSpPr>
            <a:spLocks noGrp="1"/>
          </p:cNvSpPr>
          <p:nvPr>
            <p:ph idx="1"/>
          </p:nvPr>
        </p:nvSpPr>
        <p:spPr/>
        <p:txBody>
          <a:bodyPr/>
          <a:lstStyle/>
          <a:p>
            <a:r>
              <a:rPr lang="en-US" dirty="0" smtClean="0"/>
              <a:t>Start where the client is- AP, BP, Child</a:t>
            </a:r>
          </a:p>
          <a:p>
            <a:r>
              <a:rPr lang="en-US" dirty="0" smtClean="0"/>
              <a:t>Where are they same/different?</a:t>
            </a:r>
          </a:p>
          <a:p>
            <a:r>
              <a:rPr lang="en-US" dirty="0" smtClean="0"/>
              <a:t>What do they all need to know?</a:t>
            </a:r>
          </a:p>
          <a:p>
            <a:r>
              <a:rPr lang="en-US" dirty="0" smtClean="0"/>
              <a:t>What do they agree on?</a:t>
            </a:r>
          </a:p>
          <a:p>
            <a:r>
              <a:rPr lang="en-US" dirty="0" smtClean="0"/>
              <a:t>How do they communicate?</a:t>
            </a:r>
          </a:p>
          <a:p>
            <a:r>
              <a:rPr lang="en-US" dirty="0" smtClean="0"/>
              <a:t>How will they problem solve?  What will they need?</a:t>
            </a:r>
          </a:p>
          <a:p>
            <a:r>
              <a:rPr lang="en-US" dirty="0" smtClean="0"/>
              <a:t>Who are their supports? Now and over time</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Loss</a:t>
            </a:r>
            <a:endParaRPr lang="en-US" dirty="0"/>
          </a:p>
        </p:txBody>
      </p:sp>
      <p:sp>
        <p:nvSpPr>
          <p:cNvPr id="3" name="Content Placeholder 2"/>
          <p:cNvSpPr>
            <a:spLocks noGrp="1"/>
          </p:cNvSpPr>
          <p:nvPr>
            <p:ph idx="1"/>
          </p:nvPr>
        </p:nvSpPr>
        <p:spPr/>
        <p:txBody>
          <a:bodyPr/>
          <a:lstStyle/>
          <a:p>
            <a:pPr>
              <a:buFont typeface="Arial" pitchFamily="5" charset="0"/>
              <a:buChar char="•"/>
            </a:pPr>
            <a:r>
              <a:rPr lang="en-US" sz="2800" dirty="0" smtClean="0"/>
              <a:t>Start slow – Keep it simple silly</a:t>
            </a:r>
          </a:p>
          <a:p>
            <a:pPr>
              <a:buFont typeface="Arial" pitchFamily="5" charset="0"/>
              <a:buChar char="•"/>
            </a:pPr>
            <a:r>
              <a:rPr lang="en-US" sz="2800" dirty="0" smtClean="0"/>
              <a:t>Meet everyone before a planning session – identify fears and worries</a:t>
            </a:r>
          </a:p>
          <a:p>
            <a:pPr>
              <a:buFont typeface="Arial" pitchFamily="5" charset="0"/>
              <a:buChar char="•"/>
            </a:pPr>
            <a:r>
              <a:rPr lang="en-US" sz="2800" dirty="0" smtClean="0"/>
              <a:t>Create an action plan that is clear and manageable</a:t>
            </a:r>
          </a:p>
          <a:p>
            <a:pPr>
              <a:buFont typeface="Arial" pitchFamily="5" charset="0"/>
              <a:buChar char="•"/>
            </a:pPr>
            <a:r>
              <a:rPr lang="en-US" sz="2800" dirty="0" smtClean="0"/>
              <a:t>Address as many layers as necessary</a:t>
            </a:r>
          </a:p>
          <a:p>
            <a:pPr>
              <a:buFont typeface="Arial" pitchFamily="5" charset="0"/>
              <a:buChar char="•"/>
            </a:pPr>
            <a:r>
              <a:rPr lang="en-US" sz="2800" dirty="0" smtClean="0"/>
              <a:t>Visits ALWAYS include birth and adoptive family</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1219201"/>
            <a:ext cx="8229600" cy="3711785"/>
          </a:xfrm>
          <a:prstGeom prst="rect">
            <a:avLst/>
          </a:prstGeom>
        </p:spPr>
        <p:txBody>
          <a:bodyPr wrap="square">
            <a:spAutoFit/>
          </a:bodyPr>
          <a:lstStyle/>
          <a:p>
            <a:pPr marL="90488" lvl="0" indent="-90488" fontAlgn="base">
              <a:lnSpc>
                <a:spcPct val="90000"/>
              </a:lnSpc>
              <a:spcBef>
                <a:spcPts val="1200"/>
              </a:spcBef>
              <a:spcAft>
                <a:spcPts val="200"/>
              </a:spcAft>
              <a:buClr>
                <a:srgbClr val="1CADE4"/>
              </a:buClr>
              <a:buSzPct val="100000"/>
              <a:buFont typeface="Arial" pitchFamily="5" charset="0"/>
              <a:buChar char="•"/>
            </a:pPr>
            <a:r>
              <a:rPr lang="en-US" sz="2800" dirty="0" smtClean="0">
                <a:solidFill>
                  <a:prstClr val="black"/>
                </a:solidFill>
                <a:latin typeface="+mj-lt"/>
              </a:rPr>
              <a:t>Routine is helpful for children</a:t>
            </a:r>
          </a:p>
          <a:p>
            <a:pPr marL="90488" lvl="0" indent="-90488" fontAlgn="base">
              <a:lnSpc>
                <a:spcPct val="90000"/>
              </a:lnSpc>
              <a:spcBef>
                <a:spcPts val="1200"/>
              </a:spcBef>
              <a:spcAft>
                <a:spcPts val="200"/>
              </a:spcAft>
              <a:buClr>
                <a:srgbClr val="1CADE4"/>
              </a:buClr>
              <a:buSzPct val="100000"/>
              <a:buFont typeface="Arial" pitchFamily="5" charset="0"/>
              <a:buChar char="•"/>
            </a:pPr>
            <a:r>
              <a:rPr lang="en-US" sz="2800" dirty="0" smtClean="0">
                <a:solidFill>
                  <a:prstClr val="black"/>
                </a:solidFill>
                <a:latin typeface="+mj-lt"/>
              </a:rPr>
              <a:t>BOUNDARIES are critical</a:t>
            </a:r>
          </a:p>
          <a:p>
            <a:pPr marL="90488" lvl="0" indent="-90488" fontAlgn="base">
              <a:lnSpc>
                <a:spcPct val="90000"/>
              </a:lnSpc>
              <a:spcBef>
                <a:spcPts val="1200"/>
              </a:spcBef>
              <a:spcAft>
                <a:spcPts val="200"/>
              </a:spcAft>
              <a:buClr>
                <a:srgbClr val="1CADE4"/>
              </a:buClr>
              <a:buSzPct val="100000"/>
              <a:buFont typeface="Arial" pitchFamily="5" charset="0"/>
              <a:buChar char="•"/>
            </a:pPr>
            <a:r>
              <a:rPr lang="en-US" sz="2800" dirty="0" smtClean="0">
                <a:solidFill>
                  <a:prstClr val="black"/>
                </a:solidFill>
                <a:latin typeface="+mj-lt"/>
              </a:rPr>
              <a:t>Plan for change</a:t>
            </a:r>
          </a:p>
          <a:p>
            <a:pPr marL="90488" lvl="0" indent="-90488" fontAlgn="base">
              <a:lnSpc>
                <a:spcPct val="90000"/>
              </a:lnSpc>
              <a:spcBef>
                <a:spcPts val="1200"/>
              </a:spcBef>
              <a:spcAft>
                <a:spcPts val="200"/>
              </a:spcAft>
              <a:buClr>
                <a:srgbClr val="1CADE4"/>
              </a:buClr>
              <a:buSzPct val="100000"/>
              <a:buFont typeface="Arial" pitchFamily="5" charset="0"/>
              <a:buChar char="•"/>
            </a:pPr>
            <a:r>
              <a:rPr lang="en-US" sz="2800" dirty="0" smtClean="0">
                <a:solidFill>
                  <a:prstClr val="black"/>
                </a:solidFill>
                <a:latin typeface="+mj-lt"/>
              </a:rPr>
              <a:t>Have supports in place early on, build relationship</a:t>
            </a:r>
          </a:p>
          <a:p>
            <a:pPr marL="90488" lvl="0" indent="-90488" fontAlgn="base">
              <a:lnSpc>
                <a:spcPct val="90000"/>
              </a:lnSpc>
              <a:spcBef>
                <a:spcPts val="1200"/>
              </a:spcBef>
              <a:spcAft>
                <a:spcPts val="200"/>
              </a:spcAft>
              <a:buClr>
                <a:srgbClr val="1CADE4"/>
              </a:buClr>
              <a:buSzPct val="100000"/>
              <a:buFont typeface="Arial" pitchFamily="5" charset="0"/>
              <a:buChar char="•"/>
            </a:pPr>
            <a:r>
              <a:rPr lang="en-US" sz="2800" dirty="0" smtClean="0">
                <a:solidFill>
                  <a:prstClr val="black"/>
                </a:solidFill>
                <a:latin typeface="+mj-lt"/>
              </a:rPr>
              <a:t>Have a range of connection options</a:t>
            </a:r>
          </a:p>
          <a:p>
            <a:pPr marL="90488" lvl="0" indent="-90488" fontAlgn="base">
              <a:lnSpc>
                <a:spcPct val="90000"/>
              </a:lnSpc>
              <a:spcBef>
                <a:spcPts val="1200"/>
              </a:spcBef>
              <a:spcAft>
                <a:spcPts val="200"/>
              </a:spcAft>
              <a:buClr>
                <a:srgbClr val="1CADE4"/>
              </a:buClr>
              <a:buSzPct val="100000"/>
              <a:buFont typeface="Arial" pitchFamily="5" charset="0"/>
              <a:buChar char="•"/>
            </a:pPr>
            <a:r>
              <a:rPr lang="en-US" sz="2800" dirty="0" smtClean="0">
                <a:solidFill>
                  <a:prstClr val="black"/>
                </a:solidFill>
                <a:latin typeface="+mj-lt"/>
              </a:rPr>
              <a:t>Address warning signs and trouble early on, ACO can help with later challenges – post finalization</a:t>
            </a:r>
            <a:endParaRPr lang="en-US" sz="2800" dirty="0">
              <a:solidFill>
                <a:prstClr val="black"/>
              </a:solidFill>
              <a:latin typeface="+mj-l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Ongoing Supports</a:t>
            </a:r>
            <a:endParaRPr lang="en-US" dirty="0"/>
          </a:p>
        </p:txBody>
      </p:sp>
      <p:sp>
        <p:nvSpPr>
          <p:cNvPr id="4" name="Content Placeholder 3"/>
          <p:cNvSpPr>
            <a:spLocks noGrp="1"/>
          </p:cNvSpPr>
          <p:nvPr>
            <p:ph idx="1"/>
          </p:nvPr>
        </p:nvSpPr>
        <p:spPr>
          <a:xfrm>
            <a:off x="457200" y="2667000"/>
            <a:ext cx="8229600" cy="2209800"/>
          </a:xfrm>
        </p:spPr>
        <p:txBody>
          <a:bodyPr/>
          <a:lstStyle/>
          <a:p>
            <a:pPr marL="0" indent="0">
              <a:buNone/>
            </a:pPr>
            <a:endParaRPr lang="en-US" dirty="0" smtClean="0"/>
          </a:p>
          <a:p>
            <a:r>
              <a:rPr lang="en-US" dirty="0"/>
              <a:t>What will everyone need?</a:t>
            </a:r>
          </a:p>
          <a:p>
            <a:r>
              <a:rPr lang="en-US" dirty="0"/>
              <a:t>How will they get it?</a:t>
            </a:r>
          </a:p>
          <a:p>
            <a:pPr marL="0" indent="0">
              <a:buNone/>
            </a:pPr>
            <a:endParaRPr lang="en-US" dirty="0"/>
          </a:p>
          <a:p>
            <a:pPr marL="0" indent="0">
              <a:buNone/>
            </a:pPr>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2572512"/>
          </a:xfrm>
        </p:spPr>
        <p:txBody>
          <a:bodyPr>
            <a:normAutofit/>
          </a:bodyPr>
          <a:lstStyle/>
          <a:p>
            <a:r>
              <a:rPr lang="en-US" dirty="0" smtClean="0"/>
              <a:t>Legal Lens – summary</a:t>
            </a:r>
            <a:br>
              <a:rPr lang="en-US" dirty="0" smtClean="0"/>
            </a:b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44" dirty="0" smtClean="0">
                <a:solidFill>
                  <a:prstClr val="black"/>
                </a:solidFill>
              </a:rPr>
              <a:t>Documenting Openness Arrangements Reached through ADR</a:t>
            </a:r>
            <a:endParaRPr lang="en-US" dirty="0"/>
          </a:p>
        </p:txBody>
      </p:sp>
      <p:sp>
        <p:nvSpPr>
          <p:cNvPr id="3" name="Content Placeholder 2"/>
          <p:cNvSpPr>
            <a:spLocks noGrp="1"/>
          </p:cNvSpPr>
          <p:nvPr>
            <p:ph idx="1"/>
          </p:nvPr>
        </p:nvSpPr>
        <p:spPr/>
        <p:txBody>
          <a:bodyPr/>
          <a:lstStyle/>
          <a:p>
            <a:pPr marL="342900" lvl="0" indent="-342900">
              <a:buClrTx/>
              <a:buSzTx/>
              <a:buFont typeface="Arial" pitchFamily="34" charset="0"/>
              <a:buChar char="•"/>
            </a:pPr>
            <a:r>
              <a:rPr lang="en-US" sz="3200" dirty="0" smtClean="0">
                <a:solidFill>
                  <a:prstClr val="black"/>
                </a:solidFill>
                <a:latin typeface="Calibri"/>
              </a:rPr>
              <a:t>“writing it up” – committing the arrangement to writing</a:t>
            </a:r>
          </a:p>
          <a:p>
            <a:pPr marL="342900" lvl="0" indent="-342900">
              <a:buClrTx/>
              <a:buSzTx/>
              <a:buFont typeface="Arial" pitchFamily="34" charset="0"/>
              <a:buChar char="•"/>
            </a:pPr>
            <a:r>
              <a:rPr lang="en-US" sz="3200" dirty="0" smtClean="0">
                <a:solidFill>
                  <a:prstClr val="black"/>
                </a:solidFill>
                <a:latin typeface="Calibri"/>
              </a:rPr>
              <a:t>Order vs. Agreement</a:t>
            </a:r>
          </a:p>
          <a:p>
            <a:pPr marL="342900" lvl="0" indent="-342900">
              <a:buClrTx/>
              <a:buSzTx/>
              <a:buFont typeface="Arial" pitchFamily="34" charset="0"/>
              <a:buChar char="•"/>
            </a:pPr>
            <a:r>
              <a:rPr lang="en-US" sz="3200" dirty="0" smtClean="0">
                <a:solidFill>
                  <a:prstClr val="black"/>
                </a:solidFill>
                <a:latin typeface="Calibri"/>
              </a:rPr>
              <a:t>Importance of Independent Legal Advice</a:t>
            </a:r>
          </a:p>
          <a:p>
            <a:pPr marL="342900" lvl="0" indent="-342900">
              <a:buClrTx/>
              <a:buSzTx/>
              <a:buFont typeface="Arial" pitchFamily="34" charset="0"/>
              <a:buChar char="•"/>
            </a:pPr>
            <a:r>
              <a:rPr lang="en-US" sz="3200" dirty="0" smtClean="0">
                <a:solidFill>
                  <a:prstClr val="black"/>
                </a:solidFill>
                <a:latin typeface="Calibri"/>
              </a:rPr>
              <a:t>Variation</a:t>
            </a:r>
          </a:p>
          <a:p>
            <a:pPr marL="342900" lvl="0" indent="-342900">
              <a:buClrTx/>
              <a:buSzTx/>
              <a:buFont typeface="Arial" pitchFamily="34" charset="0"/>
              <a:buChar char="•"/>
            </a:pPr>
            <a:r>
              <a:rPr lang="en-US" sz="3200" dirty="0" smtClean="0">
                <a:solidFill>
                  <a:prstClr val="black"/>
                </a:solidFill>
                <a:latin typeface="Calibri"/>
              </a:rPr>
              <a:t>Enforcement</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Mediation Look like?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953512"/>
          </a:xfrm>
        </p:spPr>
        <p:txBody>
          <a:bodyPr>
            <a:normAutofit/>
          </a:bodyPr>
          <a:lstStyle/>
          <a:p>
            <a:pPr algn="ctr"/>
            <a:r>
              <a:rPr lang="en-CA" dirty="0" smtClean="0"/>
              <a:t>Child Protection Mediation : Working Out the Details of Openness</a:t>
            </a:r>
            <a:endParaRPr lang="en-CA" dirty="0"/>
          </a:p>
        </p:txBody>
      </p:sp>
      <p:sp>
        <p:nvSpPr>
          <p:cNvPr id="3" name="Content Placeholder 2"/>
          <p:cNvSpPr>
            <a:spLocks noGrp="1"/>
          </p:cNvSpPr>
          <p:nvPr>
            <p:ph idx="1"/>
          </p:nvPr>
        </p:nvSpPr>
        <p:spPr>
          <a:xfrm>
            <a:off x="457200" y="4267200"/>
            <a:ext cx="8229600" cy="2057400"/>
          </a:xfrm>
        </p:spPr>
        <p:txBody>
          <a:bodyPr/>
          <a:lstStyle/>
          <a:p>
            <a:r>
              <a:rPr lang="en-CA" dirty="0" smtClean="0">
                <a:latin typeface="+mj-lt"/>
              </a:rPr>
              <a:t>Evelyn Vander </a:t>
            </a:r>
            <a:r>
              <a:rPr lang="en-CA" dirty="0" err="1" smtClean="0">
                <a:latin typeface="+mj-lt"/>
              </a:rPr>
              <a:t>Zaag</a:t>
            </a:r>
            <a:r>
              <a:rPr lang="en-CA" dirty="0" smtClean="0">
                <a:latin typeface="+mj-lt"/>
              </a:rPr>
              <a:t>, MSW, RSW, </a:t>
            </a:r>
            <a:r>
              <a:rPr lang="en-CA" dirty="0" err="1" smtClean="0">
                <a:latin typeface="+mj-lt"/>
              </a:rPr>
              <a:t>AccFM</a:t>
            </a:r>
            <a:r>
              <a:rPr lang="en-CA" dirty="0" smtClean="0">
                <a:latin typeface="+mj-lt"/>
              </a:rPr>
              <a:t> (OAFM), CPMED</a:t>
            </a:r>
          </a:p>
          <a:p>
            <a:pPr algn="ctr"/>
            <a:r>
              <a:rPr lang="en-CA" dirty="0" smtClean="0">
                <a:latin typeface="+mj-lt"/>
              </a:rPr>
              <a:t>OACAS webinar - October 28, 2015</a:t>
            </a:r>
            <a:endParaRPr lang="en-CA" dirty="0">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is Mediation?</a:t>
            </a:r>
            <a:endParaRPr lang="en-CA" dirty="0"/>
          </a:p>
        </p:txBody>
      </p:sp>
      <p:sp>
        <p:nvSpPr>
          <p:cNvPr id="3" name="Content Placeholder 2"/>
          <p:cNvSpPr>
            <a:spLocks noGrp="1"/>
          </p:cNvSpPr>
          <p:nvPr>
            <p:ph idx="1"/>
          </p:nvPr>
        </p:nvSpPr>
        <p:spPr/>
        <p:txBody>
          <a:bodyPr/>
          <a:lstStyle/>
          <a:p>
            <a:r>
              <a:rPr lang="en-CA" dirty="0" smtClean="0">
                <a:latin typeface="+mj-lt"/>
              </a:rPr>
              <a:t>Mediation is a </a:t>
            </a:r>
            <a:r>
              <a:rPr lang="en-CA" b="1" dirty="0" smtClean="0">
                <a:latin typeface="+mj-lt"/>
              </a:rPr>
              <a:t>voluntary</a:t>
            </a:r>
            <a:r>
              <a:rPr lang="en-CA" dirty="0" smtClean="0">
                <a:latin typeface="+mj-lt"/>
              </a:rPr>
              <a:t> process in which the parties to the dispute, with the assistance of a trained </a:t>
            </a:r>
            <a:r>
              <a:rPr lang="en-CA" b="1" dirty="0" smtClean="0">
                <a:latin typeface="+mj-lt"/>
              </a:rPr>
              <a:t>neutral</a:t>
            </a:r>
            <a:r>
              <a:rPr lang="en-CA" dirty="0" smtClean="0">
                <a:latin typeface="+mj-lt"/>
              </a:rPr>
              <a:t> </a:t>
            </a:r>
            <a:r>
              <a:rPr lang="en-CA" b="1" dirty="0" smtClean="0">
                <a:latin typeface="+mj-lt"/>
              </a:rPr>
              <a:t>third party</a:t>
            </a:r>
            <a:r>
              <a:rPr lang="en-CA" dirty="0" smtClean="0">
                <a:latin typeface="+mj-lt"/>
              </a:rPr>
              <a:t> (a mediator) work to reach a </a:t>
            </a:r>
            <a:r>
              <a:rPr lang="en-CA" b="1" dirty="0" smtClean="0">
                <a:latin typeface="+mj-lt"/>
              </a:rPr>
              <a:t>mutually acceptable agreement</a:t>
            </a:r>
            <a:r>
              <a:rPr lang="en-CA" dirty="0" smtClean="0">
                <a:latin typeface="+mj-lt"/>
              </a:rPr>
              <a:t> in terms of people’s </a:t>
            </a:r>
            <a:r>
              <a:rPr lang="en-CA" b="1" dirty="0" smtClean="0">
                <a:latin typeface="+mj-lt"/>
              </a:rPr>
              <a:t>underlying interests</a:t>
            </a:r>
            <a:r>
              <a:rPr lang="en-CA" dirty="0" smtClean="0">
                <a:latin typeface="+mj-lt"/>
              </a:rPr>
              <a:t>.</a:t>
            </a:r>
          </a:p>
          <a:p>
            <a:r>
              <a:rPr lang="en-CA" dirty="0" smtClean="0">
                <a:latin typeface="+mj-lt"/>
              </a:rPr>
              <a:t>“Voluntary” – for many families, the CAS is often a non-voluntary system  - here they have the option to not participate or to specify how they will participate- promotes empowerment as given a voice to speak for themselves.</a:t>
            </a:r>
          </a:p>
          <a:p>
            <a:endParaRPr lang="en-CA" dirty="0" smtClean="0"/>
          </a:p>
          <a:p>
            <a:endParaRPr lang="en-C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indent="-914400"/>
            <a:r>
              <a:rPr lang="en-CA" dirty="0" smtClean="0"/>
              <a:t>What is Mediation? </a:t>
            </a:r>
            <a:r>
              <a:rPr lang="en-CA" dirty="0" err="1" smtClean="0"/>
              <a:t>con’t</a:t>
            </a:r>
            <a:r>
              <a:rPr lang="en-CA" dirty="0" smtClean="0"/>
              <a:t>....</a:t>
            </a:r>
            <a:endParaRPr lang="en-CA" dirty="0"/>
          </a:p>
        </p:txBody>
      </p:sp>
      <p:sp>
        <p:nvSpPr>
          <p:cNvPr id="3" name="Content Placeholder 2"/>
          <p:cNvSpPr>
            <a:spLocks noGrp="1"/>
          </p:cNvSpPr>
          <p:nvPr>
            <p:ph idx="1"/>
          </p:nvPr>
        </p:nvSpPr>
        <p:spPr/>
        <p:txBody>
          <a:bodyPr/>
          <a:lstStyle/>
          <a:p>
            <a:r>
              <a:rPr lang="en-CA" dirty="0" smtClean="0">
                <a:latin typeface="+mj-lt"/>
              </a:rPr>
              <a:t>To provide these services, a CP Mediator must be on the Ontario Child Protection Mediation Roster  and are thus approved by and on contract to the MCYS. </a:t>
            </a:r>
          </a:p>
          <a:p>
            <a:r>
              <a:rPr lang="en-CA" dirty="0" smtClean="0">
                <a:latin typeface="+mj-lt"/>
              </a:rPr>
              <a:t>The Mediator provides a structured process to facilitate discussion and negotiation in a safe environment, that guides the participants to look for solutions to the issues.</a:t>
            </a:r>
          </a:p>
          <a:p>
            <a:r>
              <a:rPr lang="en-CA" dirty="0" smtClean="0">
                <a:latin typeface="+mj-lt"/>
              </a:rPr>
              <a:t>The Mediator may educate, clarify positions, reframe concerns, and do reality checking to assist in exploring possible difficulties. </a:t>
            </a:r>
          </a:p>
          <a:p>
            <a:endParaRPr lang="en-CA" dirty="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is Mediation? </a:t>
            </a:r>
            <a:r>
              <a:rPr lang="en-CA" dirty="0" err="1" smtClean="0"/>
              <a:t>Con’t</a:t>
            </a:r>
            <a:endParaRPr lang="en-CA" dirty="0"/>
          </a:p>
        </p:txBody>
      </p:sp>
      <p:sp>
        <p:nvSpPr>
          <p:cNvPr id="3" name="Content Placeholder 2"/>
          <p:cNvSpPr>
            <a:spLocks noGrp="1"/>
          </p:cNvSpPr>
          <p:nvPr>
            <p:ph idx="1"/>
          </p:nvPr>
        </p:nvSpPr>
        <p:spPr/>
        <p:txBody>
          <a:bodyPr>
            <a:normAutofit/>
          </a:bodyPr>
          <a:lstStyle/>
          <a:p>
            <a:r>
              <a:rPr lang="en-CA" dirty="0" smtClean="0">
                <a:latin typeface="+mj-lt"/>
              </a:rPr>
              <a:t>The Mediator is impartial to the outcome or recommendations made. </a:t>
            </a:r>
          </a:p>
          <a:p>
            <a:r>
              <a:rPr lang="en-CA" dirty="0" smtClean="0">
                <a:latin typeface="+mj-lt"/>
              </a:rPr>
              <a:t>The  mediator has a non-judgemental attitude in the “mediation process” ....thus  demonstrates openness and inclusiveness to all participants while constantly assessing the ability of the parties to functionally participate in the discussion and dynamics  of the mediation table.</a:t>
            </a:r>
          </a:p>
          <a:p>
            <a:r>
              <a:rPr lang="en-CA" dirty="0" smtClean="0">
                <a:latin typeface="+mj-lt"/>
              </a:rPr>
              <a:t>The focus of mediation is finding solutions that work for everyone, not to prove past allegations or interventions that may have occurred. </a:t>
            </a:r>
            <a:endParaRPr lang="en-CA"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3048000"/>
          </a:xfrm>
        </p:spPr>
        <p:txBody>
          <a:bodyPr>
            <a:normAutofit fontScale="90000"/>
          </a:bodyPr>
          <a:lstStyle/>
          <a:p>
            <a:pPr algn="ctr"/>
            <a:r>
              <a:rPr lang="en-CA" dirty="0" smtClean="0"/>
              <a:t>The Child Protection Mediation Model </a:t>
            </a:r>
            <a:br>
              <a:rPr lang="en-CA" dirty="0" smtClean="0"/>
            </a:br>
            <a:r>
              <a:rPr lang="en-CA" dirty="0" smtClean="0"/>
              <a:t/>
            </a:r>
            <a:br>
              <a:rPr lang="en-CA" dirty="0" smtClean="0"/>
            </a:br>
            <a:r>
              <a:rPr lang="en-CA" dirty="0" smtClean="0"/>
              <a:t>Specific to Addressing Openness in Permanency Planning</a:t>
            </a:r>
            <a:endParaRPr lang="en-CA" dirty="0"/>
          </a:p>
        </p:txBody>
      </p:sp>
      <p:sp>
        <p:nvSpPr>
          <p:cNvPr id="3" name="Content Placeholder 2"/>
          <p:cNvSpPr>
            <a:spLocks noGrp="1"/>
          </p:cNvSpPr>
          <p:nvPr>
            <p:ph idx="1"/>
          </p:nvPr>
        </p:nvSpPr>
        <p:spPr>
          <a:xfrm>
            <a:off x="457200" y="2819400"/>
            <a:ext cx="8229600" cy="3505200"/>
          </a:xfrm>
        </p:spPr>
        <p:txBody>
          <a:bodyPr/>
          <a:lstStyle/>
          <a:p>
            <a:endParaRPr lang="en-C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Referral Process</a:t>
            </a:r>
            <a:endParaRPr lang="en-CA" dirty="0"/>
          </a:p>
        </p:txBody>
      </p:sp>
      <p:sp>
        <p:nvSpPr>
          <p:cNvPr id="3" name="Content Placeholder 2"/>
          <p:cNvSpPr>
            <a:spLocks noGrp="1"/>
          </p:cNvSpPr>
          <p:nvPr>
            <p:ph idx="1"/>
          </p:nvPr>
        </p:nvSpPr>
        <p:spPr/>
        <p:txBody>
          <a:bodyPr>
            <a:normAutofit fontScale="92500" lnSpcReduction="10000"/>
          </a:bodyPr>
          <a:lstStyle/>
          <a:p>
            <a:r>
              <a:rPr lang="en-CA" dirty="0" smtClean="0">
                <a:latin typeface="+mj-lt"/>
              </a:rPr>
              <a:t>Referrals can be made by judges, lawyers, child protection workers or the participants themselves.</a:t>
            </a:r>
          </a:p>
          <a:p>
            <a:r>
              <a:rPr lang="en-CA" dirty="0" smtClean="0">
                <a:latin typeface="+mj-lt"/>
              </a:rPr>
              <a:t>Referrals can be made at any point that an adoption plan is being discussed with family such as prior to the termination of existing access on a Crown </a:t>
            </a:r>
            <a:r>
              <a:rPr lang="en-CA" dirty="0" err="1" smtClean="0">
                <a:latin typeface="+mj-lt"/>
              </a:rPr>
              <a:t>Wardship</a:t>
            </a:r>
            <a:r>
              <a:rPr lang="en-CA" dirty="0" smtClean="0">
                <a:latin typeface="+mj-lt"/>
              </a:rPr>
              <a:t> order, during the adoption placement or post adoption.</a:t>
            </a:r>
          </a:p>
          <a:p>
            <a:r>
              <a:rPr lang="en-CA" dirty="0" smtClean="0">
                <a:latin typeface="+mj-lt"/>
              </a:rPr>
              <a:t>At the time of referral, all relevant information is gathered including the names and contact information of the participants including Society worker(s), all lawyers on the file including the OCL.</a:t>
            </a:r>
          </a:p>
          <a:p>
            <a:r>
              <a:rPr lang="en-CA" dirty="0" smtClean="0">
                <a:latin typeface="+mj-lt"/>
              </a:rPr>
              <a:t>Some exploration of who consents to the mediation process and who the participants should be.</a:t>
            </a:r>
            <a:endParaRPr lang="en-CA" dirty="0">
              <a:latin typeface="+mj-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PPT Template -June 2008 - Sample O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CBe and RESP Presentation 2015" id="{D21FBAC0-B6D9-4780-8E76-70F5669E67B1}" vid="{6683D7F2-9A75-43CC-A8FC-DAB00BBC64F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628</TotalTime>
  <Words>3102</Words>
  <Application>Microsoft Office PowerPoint</Application>
  <PresentationFormat>On-screen Show (4:3)</PresentationFormat>
  <Paragraphs>212</Paragraphs>
  <Slides>27</Slides>
  <Notes>18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27</vt:i4>
      </vt:variant>
    </vt:vector>
  </HeadingPairs>
  <TitlesOfParts>
    <vt:vector size="34" baseType="lpstr">
      <vt:lpstr>Arial</vt:lpstr>
      <vt:lpstr>Calibri</vt:lpstr>
      <vt:lpstr>Constantia</vt:lpstr>
      <vt:lpstr>Tw Cen MT</vt:lpstr>
      <vt:lpstr>Wingdings 2</vt:lpstr>
      <vt:lpstr>Flow</vt:lpstr>
      <vt:lpstr>PPT Template -June 2008 - Sample One</vt:lpstr>
      <vt:lpstr>Webinar on Openness in Adoption #4 Working out the Details of Openness through Alternative Dispute Resolution </vt:lpstr>
      <vt:lpstr>PowerPoint Presentation</vt:lpstr>
      <vt:lpstr>What does Mediation Look like? </vt:lpstr>
      <vt:lpstr>Child Protection Mediation : Working Out the Details of Openness</vt:lpstr>
      <vt:lpstr>What is Mediation?</vt:lpstr>
      <vt:lpstr>What is Mediation? con’t....</vt:lpstr>
      <vt:lpstr>What is Mediation? Con’t</vt:lpstr>
      <vt:lpstr>The Child Protection Mediation Model   Specific to Addressing Openness in Permanency Planning</vt:lpstr>
      <vt:lpstr>The Referral Process</vt:lpstr>
      <vt:lpstr>Intake Process</vt:lpstr>
      <vt:lpstr>Intake Process con’t...</vt:lpstr>
      <vt:lpstr>The Agreement to Mediate</vt:lpstr>
      <vt:lpstr>Who are the participants?</vt:lpstr>
      <vt:lpstr>Who are the participants con’t..</vt:lpstr>
      <vt:lpstr>Mediation Sessions </vt:lpstr>
      <vt:lpstr>Reporting Correspondence</vt:lpstr>
      <vt:lpstr>PowerPoint Presentation</vt:lpstr>
      <vt:lpstr>Openness mediation </vt:lpstr>
      <vt:lpstr>Family Group Conferencing and Openness</vt:lpstr>
      <vt:lpstr>PowerPoint Presentation</vt:lpstr>
      <vt:lpstr>The Open Adoption grid</vt:lpstr>
      <vt:lpstr>A Clinical Look at Openness</vt:lpstr>
      <vt:lpstr>Managing Loss</vt:lpstr>
      <vt:lpstr>PowerPoint Presentation</vt:lpstr>
      <vt:lpstr>Ongoing Supports</vt:lpstr>
      <vt:lpstr>Legal Lens – summary </vt:lpstr>
      <vt:lpstr>Documenting Openness Arrangements Reached through ADR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Evelyn</dc:creator>
  <cp:lastModifiedBy>Shawn Coppen</cp:lastModifiedBy>
  <cp:revision>62</cp:revision>
  <dcterms:created xsi:type="dcterms:W3CDTF">2015-10-27T02:33:15Z</dcterms:created>
  <dcterms:modified xsi:type="dcterms:W3CDTF">2015-10-27T17:40:30Z</dcterms:modified>
</cp:coreProperties>
</file>