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28"/>
  </p:notesMasterIdLst>
  <p:handoutMasterIdLst>
    <p:handoutMasterId r:id="rId29"/>
  </p:handoutMasterIdLst>
  <p:sldIdLst>
    <p:sldId id="283" r:id="rId3"/>
    <p:sldId id="278" r:id="rId4"/>
    <p:sldId id="279" r:id="rId5"/>
    <p:sldId id="280" r:id="rId6"/>
    <p:sldId id="281" r:id="rId7"/>
    <p:sldId id="257" r:id="rId8"/>
    <p:sldId id="260" r:id="rId9"/>
    <p:sldId id="261" r:id="rId10"/>
    <p:sldId id="262" r:id="rId11"/>
    <p:sldId id="271" r:id="rId12"/>
    <p:sldId id="272" r:id="rId13"/>
    <p:sldId id="273" r:id="rId14"/>
    <p:sldId id="274" r:id="rId15"/>
    <p:sldId id="263" r:id="rId16"/>
    <p:sldId id="264" r:id="rId17"/>
    <p:sldId id="265" r:id="rId18"/>
    <p:sldId id="266" r:id="rId19"/>
    <p:sldId id="270" r:id="rId20"/>
    <p:sldId id="267" r:id="rId21"/>
    <p:sldId id="268" r:id="rId22"/>
    <p:sldId id="275" r:id="rId23"/>
    <p:sldId id="277" r:id="rId24"/>
    <p:sldId id="276" r:id="rId25"/>
    <p:sldId id="269" r:id="rId26"/>
    <p:sldId id="28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p:cViewPr varScale="1">
        <p:scale>
          <a:sx n="106" d="100"/>
          <a:sy n="106" d="100"/>
        </p:scale>
        <p:origin x="11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7DAC39-F9A9-4FB8-8F71-77B2A7FE76D2}" type="datetimeFigureOut">
              <a:rPr lang="en-CA" smtClean="0"/>
              <a:t>05/11/2015</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97E26D-CAB0-48B3-928A-5B0097C9AE2D}" type="slidenum">
              <a:rPr lang="en-CA" smtClean="0"/>
              <a:t>‹#›</a:t>
            </a:fld>
            <a:endParaRPr lang="en-CA"/>
          </a:p>
        </p:txBody>
      </p:sp>
    </p:spTree>
    <p:extLst>
      <p:ext uri="{BB962C8B-B14F-4D97-AF65-F5344CB8AC3E}">
        <p14:creationId xmlns:p14="http://schemas.microsoft.com/office/powerpoint/2010/main" val="321995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EE38B6-828A-40A3-8AE5-E196318D0108}" type="datetimeFigureOut">
              <a:rPr lang="en-CA" smtClean="0"/>
              <a:t>05/11/2015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0FE481-CF59-4AFC-A563-E278054BA87F}" type="slidenum">
              <a:rPr lang="en-CA" smtClean="0"/>
              <a:t>‹#›</a:t>
            </a:fld>
            <a:endParaRPr lang="en-CA"/>
          </a:p>
        </p:txBody>
      </p:sp>
    </p:spTree>
    <p:extLst>
      <p:ext uri="{BB962C8B-B14F-4D97-AF65-F5344CB8AC3E}">
        <p14:creationId xmlns:p14="http://schemas.microsoft.com/office/powerpoint/2010/main" val="66579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b="1" dirty="0" smtClean="0"/>
          </a:p>
        </p:txBody>
      </p:sp>
      <p:sp>
        <p:nvSpPr>
          <p:cNvPr id="4" name="Slide Number Placeholder 3"/>
          <p:cNvSpPr>
            <a:spLocks noGrp="1"/>
          </p:cNvSpPr>
          <p:nvPr>
            <p:ph type="sldNum" sz="quarter" idx="5"/>
          </p:nvPr>
        </p:nvSpPr>
        <p:spPr/>
        <p:txBody>
          <a:bodyPr/>
          <a:lstStyle/>
          <a:p>
            <a:pPr>
              <a:defRPr/>
            </a:pPr>
            <a:fld id="{EFF02C87-076D-48C3-A9C9-36D2B76C2C31}"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76845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 if you can introduce yourself and speak to how you started</a:t>
            </a:r>
            <a:r>
              <a:rPr lang="en-US" baseline="0" dirty="0" smtClean="0"/>
              <a:t> doing the work around </a:t>
            </a:r>
            <a:r>
              <a:rPr lang="en-US" baseline="0" smtClean="0"/>
              <a:t>transitions etc….</a:t>
            </a:r>
            <a:endParaRPr lang="en-CA"/>
          </a:p>
        </p:txBody>
      </p:sp>
      <p:sp>
        <p:nvSpPr>
          <p:cNvPr id="4" name="Slide Number Placeholder 3"/>
          <p:cNvSpPr>
            <a:spLocks noGrp="1"/>
          </p:cNvSpPr>
          <p:nvPr>
            <p:ph type="sldNum" sz="quarter" idx="10"/>
          </p:nvPr>
        </p:nvSpPr>
        <p:spPr/>
        <p:txBody>
          <a:bodyPr/>
          <a:lstStyle/>
          <a:p>
            <a:fld id="{09C23C6B-4655-4170-81E6-CA83B10870C8}" type="slidenum">
              <a:rPr lang="en-CA" smtClean="0"/>
              <a:t>2</a:t>
            </a:fld>
            <a:endParaRPr lang="en-CA"/>
          </a:p>
        </p:txBody>
      </p:sp>
    </p:spTree>
    <p:extLst>
      <p:ext uri="{BB962C8B-B14F-4D97-AF65-F5344CB8AC3E}">
        <p14:creationId xmlns:p14="http://schemas.microsoft.com/office/powerpoint/2010/main" val="418319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the stage here that this is typically post Crown </a:t>
            </a:r>
            <a:r>
              <a:rPr lang="en-US" dirty="0" err="1" smtClean="0"/>
              <a:t>Wardship</a:t>
            </a:r>
            <a:r>
              <a:rPr lang="en-US" dirty="0" smtClean="0"/>
              <a:t> order</a:t>
            </a:r>
          </a:p>
          <a:p>
            <a:r>
              <a:rPr lang="en-US" dirty="0" smtClean="0"/>
              <a:t>Communication</a:t>
            </a:r>
            <a:r>
              <a:rPr lang="en-US" baseline="0" dirty="0" smtClean="0"/>
              <a:t> with all workers involved is key</a:t>
            </a:r>
          </a:p>
          <a:p>
            <a:r>
              <a:rPr lang="en-US" baseline="0" dirty="0" smtClean="0"/>
              <a:t>Moving from access to openness</a:t>
            </a:r>
            <a:endParaRPr lang="en-CA" dirty="0"/>
          </a:p>
        </p:txBody>
      </p:sp>
      <p:sp>
        <p:nvSpPr>
          <p:cNvPr id="4" name="Slide Number Placeholder 3"/>
          <p:cNvSpPr>
            <a:spLocks noGrp="1"/>
          </p:cNvSpPr>
          <p:nvPr>
            <p:ph type="sldNum" sz="quarter" idx="10"/>
          </p:nvPr>
        </p:nvSpPr>
        <p:spPr/>
        <p:txBody>
          <a:bodyPr/>
          <a:lstStyle/>
          <a:p>
            <a:fld id="{09C23C6B-4655-4170-81E6-CA83B10870C8}" type="slidenum">
              <a:rPr lang="en-CA" smtClean="0"/>
              <a:t>3</a:t>
            </a:fld>
            <a:endParaRPr lang="en-CA"/>
          </a:p>
        </p:txBody>
      </p:sp>
    </p:spTree>
    <p:extLst>
      <p:ext uri="{BB962C8B-B14F-4D97-AF65-F5344CB8AC3E}">
        <p14:creationId xmlns:p14="http://schemas.microsoft.com/office/powerpoint/2010/main" val="241178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real examples of activities</a:t>
            </a:r>
            <a:r>
              <a:rPr lang="en-US" baseline="0" dirty="0" smtClean="0"/>
              <a:t> that you have done, how you have gone about taking pictures, collecting historical pictures to help create a picture/story book, how you included family members in this activity.</a:t>
            </a:r>
            <a:endParaRPr lang="en-CA" dirty="0"/>
          </a:p>
        </p:txBody>
      </p:sp>
      <p:sp>
        <p:nvSpPr>
          <p:cNvPr id="4" name="Slide Number Placeholder 3"/>
          <p:cNvSpPr>
            <a:spLocks noGrp="1"/>
          </p:cNvSpPr>
          <p:nvPr>
            <p:ph type="sldNum" sz="quarter" idx="10"/>
          </p:nvPr>
        </p:nvSpPr>
        <p:spPr/>
        <p:txBody>
          <a:bodyPr/>
          <a:lstStyle/>
          <a:p>
            <a:fld id="{09C23C6B-4655-4170-81E6-CA83B10870C8}" type="slidenum">
              <a:rPr lang="en-CA" smtClean="0"/>
              <a:t>4</a:t>
            </a:fld>
            <a:endParaRPr lang="en-CA"/>
          </a:p>
        </p:txBody>
      </p:sp>
    </p:spTree>
    <p:extLst>
      <p:ext uri="{BB962C8B-B14F-4D97-AF65-F5344CB8AC3E}">
        <p14:creationId xmlns:p14="http://schemas.microsoft.com/office/powerpoint/2010/main" val="231187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Provide real examples of activities</a:t>
            </a:r>
            <a:r>
              <a:rPr lang="en-US" baseline="0" dirty="0" smtClean="0"/>
              <a:t> that you have done, how you have gone about taking pictures, collecting historical pictures to help create a picture/story book, how you included family members in this activity.</a:t>
            </a:r>
            <a:endParaRPr lang="en-CA" dirty="0" smtClean="0"/>
          </a:p>
          <a:p>
            <a:endParaRPr lang="en-CA" dirty="0"/>
          </a:p>
        </p:txBody>
      </p:sp>
      <p:sp>
        <p:nvSpPr>
          <p:cNvPr id="4" name="Slide Number Placeholder 3"/>
          <p:cNvSpPr>
            <a:spLocks noGrp="1"/>
          </p:cNvSpPr>
          <p:nvPr>
            <p:ph type="sldNum" sz="quarter" idx="10"/>
          </p:nvPr>
        </p:nvSpPr>
        <p:spPr/>
        <p:txBody>
          <a:bodyPr/>
          <a:lstStyle/>
          <a:p>
            <a:fld id="{09C23C6B-4655-4170-81E6-CA83B10870C8}" type="slidenum">
              <a:rPr lang="en-CA" smtClean="0"/>
              <a:t>5</a:t>
            </a:fld>
            <a:endParaRPr lang="en-CA"/>
          </a:p>
        </p:txBody>
      </p:sp>
    </p:spTree>
    <p:extLst>
      <p:ext uri="{BB962C8B-B14F-4D97-AF65-F5344CB8AC3E}">
        <p14:creationId xmlns:p14="http://schemas.microsoft.com/office/powerpoint/2010/main" val="2690135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F2F3E3-0EDF-46A0-8CB6-90EA23677A0C}" type="datetimeFigureOut">
              <a:rPr lang="en-CA" smtClean="0"/>
              <a:t>05/11/2015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E00B79-FCEA-4C4D-964A-B0C9557C3B3C}"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2F3E3-0EDF-46A0-8CB6-90EA23677A0C}" type="datetimeFigureOut">
              <a:rPr lang="en-CA" smtClean="0"/>
              <a:t>05/11/2015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E00B79-FCEA-4C4D-964A-B0C9557C3B3C}"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2F3E3-0EDF-46A0-8CB6-90EA23677A0C}" type="datetimeFigureOut">
              <a:rPr lang="en-CA" smtClean="0"/>
              <a:t>05/11/2015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E00B79-FCEA-4C4D-964A-B0C9557C3B3C}"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E713FA-8559-4CA6-A2D6-33E84A14C00B}" type="datetimeFigureOut">
              <a:rPr lang="en-US">
                <a:solidFill>
                  <a:prstClr val="black">
                    <a:tint val="75000"/>
                  </a:prstClr>
                </a:solidFill>
              </a:rPr>
              <a:pPr>
                <a:def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A83C7E-A25F-4237-ACA3-AB7335F4DFD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118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8FAD3D-AE18-4AD2-8E28-5D200B4CA70C}" type="datetimeFigureOut">
              <a:rPr lang="en-US">
                <a:solidFill>
                  <a:prstClr val="black">
                    <a:tint val="75000"/>
                  </a:prstClr>
                </a:solidFill>
              </a:rPr>
              <a:pPr>
                <a:def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53A7F4-1EBD-44B0-917F-4E796070BF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8658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58E0A2-E649-43C0-AE94-2B58C2D467EA}" type="datetimeFigureOut">
              <a:rPr lang="en-US">
                <a:solidFill>
                  <a:prstClr val="black">
                    <a:tint val="75000"/>
                  </a:prstClr>
                </a:solidFill>
              </a:rPr>
              <a:pPr>
                <a:def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6FD91E-E007-42FA-AFAD-4913747AAC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7752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D26DA8-D56D-43C8-A9A6-6E8DACF95988}" type="datetimeFigureOut">
              <a:rPr lang="en-US">
                <a:solidFill>
                  <a:prstClr val="black">
                    <a:tint val="75000"/>
                  </a:prstClr>
                </a:solidFill>
              </a:rPr>
              <a:pPr>
                <a:defRPr/>
              </a:pPr>
              <a:t>11/5/2015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BF49FB-3C33-4299-9081-ED792D70D38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1200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CACC89E-3AE1-476C-B97C-EB29C9A45DE4}" type="datetimeFigureOut">
              <a:rPr lang="en-US">
                <a:solidFill>
                  <a:prstClr val="black">
                    <a:tint val="75000"/>
                  </a:prstClr>
                </a:solidFill>
              </a:rPr>
              <a:pPr>
                <a:defRPr/>
              </a:pPr>
              <a:t>11/5/2015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D8257A4-AFEC-49AF-8F41-0C598CA5C3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97698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0037BE-DFDA-4C6A-99CA-4E349BCD472E}" type="datetimeFigureOut">
              <a:rPr lang="en-US">
                <a:solidFill>
                  <a:prstClr val="black">
                    <a:tint val="75000"/>
                  </a:prstClr>
                </a:solidFill>
              </a:rPr>
              <a:pPr>
                <a:defRPr/>
              </a:pPr>
              <a:t>11/5/2015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D346FAA-9E86-41EE-B9A3-D74A5332A6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6858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FAECFD-7DBE-49F6-9B23-13A9DA7E40DB}" type="datetimeFigureOut">
              <a:rPr lang="en-US">
                <a:solidFill>
                  <a:prstClr val="black">
                    <a:tint val="75000"/>
                  </a:prstClr>
                </a:solidFill>
              </a:rPr>
              <a:pPr>
                <a:defRPr/>
              </a:pPr>
              <a:t>11/5/2015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68DEF7B-CBD3-4C3F-9A69-26FB8BDFBF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7263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9A0546-6EB5-445D-8B6A-C106D2F71EC4}" type="datetimeFigureOut">
              <a:rPr lang="en-US">
                <a:solidFill>
                  <a:prstClr val="black">
                    <a:tint val="75000"/>
                  </a:prstClr>
                </a:solidFill>
              </a:rPr>
              <a:pPr>
                <a:defRPr/>
              </a:pPr>
              <a:t>11/5/2015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8DBA22-8EF6-4DFE-A7B8-4E5EB5BFC0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924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2F3E3-0EDF-46A0-8CB6-90EA23677A0C}" type="datetimeFigureOut">
              <a:rPr lang="en-CA" smtClean="0"/>
              <a:t>05/11/2015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E00B79-FCEA-4C4D-964A-B0C9557C3B3C}" type="slidenum">
              <a:rPr lang="en-CA" smtClean="0"/>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3D1D94-E5FF-481E-896B-B377808A9A28}" type="datetimeFigureOut">
              <a:rPr lang="en-US">
                <a:solidFill>
                  <a:prstClr val="black">
                    <a:tint val="75000"/>
                  </a:prstClr>
                </a:solidFill>
              </a:rPr>
              <a:pPr>
                <a:defRPr/>
              </a:pPr>
              <a:t>11/5/2015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779301-B884-4660-87EB-B46F252AE9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7398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24F947-41FB-4246-9526-03689E840E1B}" type="datetimeFigureOut">
              <a:rPr lang="en-US">
                <a:solidFill>
                  <a:prstClr val="black">
                    <a:tint val="75000"/>
                  </a:prstClr>
                </a:solidFill>
              </a:rPr>
              <a:pPr>
                <a:def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8873D-D811-4B30-B719-3341508E9E1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7321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F4E51A-D5A7-4589-9C26-1DD0C72ECFD9}" type="datetimeFigureOut">
              <a:rPr lang="en-US">
                <a:solidFill>
                  <a:prstClr val="black">
                    <a:tint val="75000"/>
                  </a:prstClr>
                </a:solidFill>
              </a:rPr>
              <a:pPr>
                <a:def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8DAF29-236D-4DFA-8109-5618BE6178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745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2F3E3-0EDF-46A0-8CB6-90EA23677A0C}" type="datetimeFigureOut">
              <a:rPr lang="en-CA" smtClean="0"/>
              <a:t>05/11/2015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E00B79-FCEA-4C4D-964A-B0C9557C3B3C}"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F2F3E3-0EDF-46A0-8CB6-90EA23677A0C}" type="datetimeFigureOut">
              <a:rPr lang="en-CA" smtClean="0"/>
              <a:t>05/11/2015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5E00B79-FCEA-4C4D-964A-B0C9557C3B3C}"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F2F3E3-0EDF-46A0-8CB6-90EA23677A0C}" type="datetimeFigureOut">
              <a:rPr lang="en-CA" smtClean="0"/>
              <a:t>05/11/2015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5E00B79-FCEA-4C4D-964A-B0C9557C3B3C}"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F2F3E3-0EDF-46A0-8CB6-90EA23677A0C}" type="datetimeFigureOut">
              <a:rPr lang="en-CA" smtClean="0"/>
              <a:t>05/11/2015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5E00B79-FCEA-4C4D-964A-B0C9557C3B3C}"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2F3E3-0EDF-46A0-8CB6-90EA23677A0C}" type="datetimeFigureOut">
              <a:rPr lang="en-CA" smtClean="0"/>
              <a:t>05/11/2015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5E00B79-FCEA-4C4D-964A-B0C9557C3B3C}"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2F3E3-0EDF-46A0-8CB6-90EA23677A0C}" type="datetimeFigureOut">
              <a:rPr lang="en-CA" smtClean="0"/>
              <a:t>05/11/2015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5E00B79-FCEA-4C4D-964A-B0C9557C3B3C}" type="slidenum">
              <a:rPr lang="en-CA" smtClean="0"/>
              <a:t>‹#›</a:t>
            </a:fld>
            <a:endParaRPr lang="en-CA"/>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5F2F3E3-0EDF-46A0-8CB6-90EA23677A0C}" type="datetimeFigureOut">
              <a:rPr lang="en-CA" smtClean="0"/>
              <a:t>05/11/2015</a:t>
            </a:fld>
            <a:endParaRPr lang="en-CA"/>
          </a:p>
        </p:txBody>
      </p:sp>
      <p:sp>
        <p:nvSpPr>
          <p:cNvPr id="9" name="Slide Number Placeholder 8"/>
          <p:cNvSpPr>
            <a:spLocks noGrp="1"/>
          </p:cNvSpPr>
          <p:nvPr>
            <p:ph type="sldNum" sz="quarter" idx="11"/>
          </p:nvPr>
        </p:nvSpPr>
        <p:spPr/>
        <p:txBody>
          <a:bodyPr/>
          <a:lstStyle/>
          <a:p>
            <a:fld id="{85E00B79-FCEA-4C4D-964A-B0C9557C3B3C}"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5E00B79-FCEA-4C4D-964A-B0C9557C3B3C}" type="slidenum">
              <a:rPr lang="en-CA" smtClean="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5F2F3E3-0EDF-46A0-8CB6-90EA23677A0C}" type="datetimeFigureOut">
              <a:rPr lang="en-CA" smtClean="0"/>
              <a:t>05/11/2015</a:t>
            </a:fld>
            <a:endParaRPr lang="en-C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logo-screen.tif"/>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5875"/>
            <a:ext cx="48006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562B375-31B4-4639-A888-1D829852A21A}" type="datetimeFigureOut">
              <a:rPr lang="en-US">
                <a:solidFill>
                  <a:prstClr val="black">
                    <a:tint val="75000"/>
                  </a:prstClr>
                </a:solidFill>
              </a:rPr>
              <a:pPr>
                <a:defRPr/>
              </a:pPr>
              <a:t>11/5/2015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8E21893-3956-4B6D-92EE-8073AF8DD73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56610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800" y="599587"/>
            <a:ext cx="8382000" cy="1219200"/>
          </a:xfrm>
          <a:solidFill>
            <a:srgbClr val="E6F2E9"/>
          </a:solidFill>
          <a:ln w="15875" cap="rnd">
            <a:solidFill>
              <a:srgbClr val="458B56"/>
            </a:solidFill>
          </a:ln>
        </p:spPr>
        <p:txBody>
          <a:bodyPr/>
          <a:lstStyle/>
          <a:p>
            <a:r>
              <a:rPr lang="en-CA" sz="2000" dirty="0" smtClean="0"/>
              <a:t>Webinar on Openness </a:t>
            </a:r>
            <a:r>
              <a:rPr lang="en-CA" sz="2000" dirty="0"/>
              <a:t>in Adoption </a:t>
            </a:r>
            <a:r>
              <a:rPr lang="en-CA" sz="2000" dirty="0" smtClean="0"/>
              <a:t>#</a:t>
            </a:r>
            <a:r>
              <a:rPr lang="en-CA" sz="2000" dirty="0"/>
              <a:t>5</a:t>
            </a:r>
            <a:r>
              <a:rPr lang="en-CA" sz="2000" dirty="0" smtClean="0"/>
              <a:t/>
            </a:r>
            <a:br>
              <a:rPr lang="en-CA" sz="2000" dirty="0" smtClean="0"/>
            </a:br>
            <a:r>
              <a:rPr lang="en-CA" sz="2000" dirty="0"/>
              <a:t>The Work Begins: Implementing the Openness Plan</a:t>
            </a:r>
            <a:r>
              <a:rPr lang="en-CA" sz="2000" dirty="0"/>
              <a:t/>
            </a:r>
            <a:br>
              <a:rPr lang="en-CA" sz="2000" dirty="0"/>
            </a:br>
            <a:endParaRPr lang="en-CA" sz="2000" b="0" dirty="0" smtClean="0"/>
          </a:p>
        </p:txBody>
      </p:sp>
      <p:sp>
        <p:nvSpPr>
          <p:cNvPr id="6" name="TextBox 5"/>
          <p:cNvSpPr txBox="1"/>
          <p:nvPr/>
        </p:nvSpPr>
        <p:spPr>
          <a:xfrm>
            <a:off x="689264" y="2215277"/>
            <a:ext cx="7772400" cy="2585323"/>
          </a:xfrm>
          <a:prstGeom prst="rect">
            <a:avLst/>
          </a:prstGeom>
          <a:solidFill>
            <a:srgbClr val="458B56"/>
          </a:solidFill>
        </p:spPr>
        <p:txBody>
          <a:bodyPr wrap="square">
            <a:spAutoFit/>
          </a:bodyPr>
          <a:lstStyle/>
          <a:p>
            <a:pPr algn="ctr" fontAlgn="base">
              <a:spcBef>
                <a:spcPct val="0"/>
              </a:spcBef>
              <a:spcAft>
                <a:spcPct val="0"/>
              </a:spcAft>
              <a:defRPr/>
            </a:pPr>
            <a:r>
              <a:rPr lang="en-CA" b="1" dirty="0">
                <a:solidFill>
                  <a:prstClr val="white">
                    <a:lumMod val="95000"/>
                  </a:prstClr>
                </a:solidFill>
                <a:latin typeface="Arial" charset="0"/>
              </a:rPr>
              <a:t>Welcome to Today’s Webinar!</a:t>
            </a:r>
          </a:p>
          <a:p>
            <a:pPr algn="ctr" fontAlgn="base">
              <a:spcBef>
                <a:spcPct val="0"/>
              </a:spcBef>
              <a:spcAft>
                <a:spcPct val="0"/>
              </a:spcAft>
              <a:defRPr/>
            </a:pPr>
            <a:endParaRPr lang="en-CA" sz="1600" b="1" dirty="0">
              <a:solidFill>
                <a:prstClr val="white">
                  <a:lumMod val="95000"/>
                </a:prstClr>
              </a:solidFill>
              <a:latin typeface="Arial" charset="0"/>
            </a:endParaRPr>
          </a:p>
          <a:p>
            <a:pPr algn="ctr" fontAlgn="base">
              <a:spcBef>
                <a:spcPct val="0"/>
              </a:spcBef>
              <a:spcAft>
                <a:spcPct val="0"/>
              </a:spcAft>
              <a:defRPr/>
            </a:pPr>
            <a:r>
              <a:rPr lang="en-CA" sz="1600" dirty="0">
                <a:solidFill>
                  <a:prstClr val="white">
                    <a:lumMod val="95000"/>
                  </a:prstClr>
                </a:solidFill>
                <a:latin typeface="Arial" charset="0"/>
              </a:rPr>
              <a:t>If you haven’t yet dialed in for the audio, please dial in to the teleconference at :</a:t>
            </a:r>
          </a:p>
          <a:p>
            <a:pPr algn="ctr" fontAlgn="base">
              <a:spcBef>
                <a:spcPct val="0"/>
              </a:spcBef>
              <a:spcAft>
                <a:spcPct val="0"/>
              </a:spcAft>
              <a:defRPr/>
            </a:pPr>
            <a:r>
              <a:rPr lang="en-CA" sz="1600" dirty="0">
                <a:solidFill>
                  <a:prstClr val="white">
                    <a:lumMod val="95000"/>
                  </a:prstClr>
                </a:solidFill>
                <a:latin typeface="Arial" charset="0"/>
              </a:rPr>
              <a:t> </a:t>
            </a:r>
            <a:r>
              <a:rPr lang="en-CA" sz="1600" b="1" dirty="0" smtClean="0">
                <a:solidFill>
                  <a:prstClr val="white">
                    <a:lumMod val="95000"/>
                  </a:prstClr>
                </a:solidFill>
                <a:latin typeface="Arial" charset="0"/>
              </a:rPr>
              <a:t>1-888-407-4369 Participant Pin 96938721#</a:t>
            </a:r>
          </a:p>
          <a:p>
            <a:pPr algn="ctr" fontAlgn="base">
              <a:spcBef>
                <a:spcPct val="0"/>
              </a:spcBef>
              <a:spcAft>
                <a:spcPct val="0"/>
              </a:spcAft>
              <a:defRPr/>
            </a:pPr>
            <a:endParaRPr lang="en-CA" sz="1600" b="1" dirty="0">
              <a:solidFill>
                <a:prstClr val="white">
                  <a:lumMod val="95000"/>
                </a:prstClr>
              </a:solidFill>
              <a:latin typeface="Arial" charset="0"/>
            </a:endParaRPr>
          </a:p>
          <a:p>
            <a:pPr algn="ctr" fontAlgn="base">
              <a:spcBef>
                <a:spcPct val="0"/>
              </a:spcBef>
              <a:spcAft>
                <a:spcPct val="0"/>
              </a:spcAft>
              <a:defRPr/>
            </a:pPr>
            <a:r>
              <a:rPr lang="en-CA" sz="1600" b="1" dirty="0" smtClean="0">
                <a:solidFill>
                  <a:prstClr val="white">
                    <a:lumMod val="95000"/>
                  </a:prstClr>
                </a:solidFill>
                <a:latin typeface="Arial" charset="0"/>
              </a:rPr>
              <a:t>Your phone line will be muted upon entry. It is normal not to hear anything until the webinar begins.</a:t>
            </a:r>
          </a:p>
          <a:p>
            <a:pPr algn="ctr" fontAlgn="base">
              <a:spcBef>
                <a:spcPct val="0"/>
              </a:spcBef>
              <a:spcAft>
                <a:spcPct val="0"/>
              </a:spcAft>
              <a:defRPr/>
            </a:pPr>
            <a:endParaRPr lang="en-CA" sz="1600" b="1" dirty="0">
              <a:solidFill>
                <a:prstClr val="white">
                  <a:lumMod val="95000"/>
                </a:prstClr>
              </a:solidFill>
              <a:latin typeface="Arial" charset="0"/>
            </a:endParaRPr>
          </a:p>
          <a:p>
            <a:pPr algn="ctr" fontAlgn="base">
              <a:spcBef>
                <a:spcPct val="0"/>
              </a:spcBef>
              <a:spcAft>
                <a:spcPct val="0"/>
              </a:spcAft>
              <a:defRPr/>
            </a:pPr>
            <a:r>
              <a:rPr lang="en-CA" sz="1600" b="1" dirty="0" smtClean="0">
                <a:solidFill>
                  <a:prstClr val="white">
                    <a:lumMod val="95000"/>
                  </a:prstClr>
                </a:solidFill>
                <a:latin typeface="Arial" charset="0"/>
              </a:rPr>
              <a:t>Please use the chat box in the bottom right corner to type your questions. </a:t>
            </a:r>
          </a:p>
          <a:p>
            <a:pPr fontAlgn="base">
              <a:spcBef>
                <a:spcPct val="0"/>
              </a:spcBef>
              <a:spcAft>
                <a:spcPct val="0"/>
              </a:spcAft>
              <a:defRPr/>
            </a:pPr>
            <a:endParaRPr lang="en-CA" sz="1600" dirty="0" smtClean="0">
              <a:solidFill>
                <a:prstClr val="white">
                  <a:lumMod val="95000"/>
                </a:prstClr>
              </a:solidFill>
              <a:latin typeface="Arial" charset="0"/>
            </a:endParaRPr>
          </a:p>
        </p:txBody>
      </p:sp>
      <p:sp>
        <p:nvSpPr>
          <p:cNvPr id="7" name="TextBox 6"/>
          <p:cNvSpPr txBox="1"/>
          <p:nvPr/>
        </p:nvSpPr>
        <p:spPr>
          <a:xfrm>
            <a:off x="1756064" y="5181600"/>
            <a:ext cx="5638800" cy="1077913"/>
          </a:xfrm>
          <a:prstGeom prst="rect">
            <a:avLst/>
          </a:prstGeom>
          <a:solidFill>
            <a:srgbClr val="FFFF99"/>
          </a:solidFill>
          <a:ln>
            <a:solidFill>
              <a:schemeClr val="tx1"/>
            </a:solidFill>
          </a:ln>
        </p:spPr>
        <p:txBody>
          <a:bodyPr wrap="square">
            <a:spAutoFit/>
          </a:bodyPr>
          <a:lstStyle/>
          <a:p>
            <a:pPr algn="ctr" fontAlgn="base">
              <a:spcBef>
                <a:spcPct val="0"/>
              </a:spcBef>
              <a:spcAft>
                <a:spcPct val="0"/>
              </a:spcAft>
              <a:defRPr/>
            </a:pPr>
            <a:r>
              <a:rPr lang="en-CA" sz="1600" b="1" dirty="0" smtClean="0">
                <a:solidFill>
                  <a:prstClr val="black"/>
                </a:solidFill>
                <a:latin typeface="Arial" charset="0"/>
              </a:rPr>
              <a:t>Also, please Mute your phone.  </a:t>
            </a:r>
          </a:p>
          <a:p>
            <a:pPr algn="ctr" fontAlgn="base">
              <a:spcBef>
                <a:spcPct val="0"/>
              </a:spcBef>
              <a:spcAft>
                <a:spcPct val="0"/>
              </a:spcAft>
              <a:defRPr/>
            </a:pPr>
            <a:r>
              <a:rPr lang="en-CA" sz="1600" b="1" dirty="0" smtClean="0">
                <a:solidFill>
                  <a:prstClr val="black"/>
                </a:solidFill>
                <a:latin typeface="Arial" charset="0"/>
              </a:rPr>
              <a:t> If you do not have a Mute button, press *1</a:t>
            </a:r>
          </a:p>
          <a:p>
            <a:pPr algn="ctr" fontAlgn="base">
              <a:spcBef>
                <a:spcPct val="0"/>
              </a:spcBef>
              <a:spcAft>
                <a:spcPct val="0"/>
              </a:spcAft>
              <a:defRPr/>
            </a:pPr>
            <a:endParaRPr lang="en-CA" sz="1600" b="1" dirty="0" smtClean="0">
              <a:solidFill>
                <a:prstClr val="black"/>
              </a:solidFill>
              <a:latin typeface="Arial" charset="0"/>
            </a:endParaRPr>
          </a:p>
          <a:p>
            <a:pPr algn="ctr" fontAlgn="base">
              <a:spcBef>
                <a:spcPct val="0"/>
              </a:spcBef>
              <a:spcAft>
                <a:spcPct val="0"/>
              </a:spcAft>
              <a:defRPr/>
            </a:pPr>
            <a:r>
              <a:rPr lang="en-CA" sz="1600" b="1" dirty="0" smtClean="0">
                <a:solidFill>
                  <a:prstClr val="black"/>
                </a:solidFill>
                <a:latin typeface="Arial" charset="0"/>
              </a:rPr>
              <a:t>AND  ... Please mute the sound on your computer!</a:t>
            </a:r>
            <a:endParaRPr lang="en-CA" sz="1600" b="1" dirty="0">
              <a:solidFill>
                <a:prstClr val="black"/>
              </a:solidFill>
              <a:latin typeface="Arial" charset="0"/>
            </a:endParaRPr>
          </a:p>
        </p:txBody>
      </p:sp>
      <p:sp>
        <p:nvSpPr>
          <p:cNvPr id="2" name="Slide Number Placeholder 1"/>
          <p:cNvSpPr>
            <a:spLocks noGrp="1"/>
          </p:cNvSpPr>
          <p:nvPr>
            <p:ph type="sldNum" sz="quarter" idx="12"/>
          </p:nvPr>
        </p:nvSpPr>
        <p:spPr/>
        <p:txBody>
          <a:bodyPr/>
          <a:lstStyle/>
          <a:p>
            <a:pPr>
              <a:defRPr/>
            </a:pPr>
            <a:fld id="{5675644F-BF98-46A5-81CA-EB96A1311F6E}" type="slidenum">
              <a:rPr lang="en-US" smtClean="0">
                <a:solidFill>
                  <a:prstClr val="black">
                    <a:tint val="75000"/>
                  </a:prstClr>
                </a:solidFill>
              </a:rPr>
              <a:pPr>
                <a:defRPr/>
              </a:pPr>
              <a:t>1</a:t>
            </a:fld>
            <a:endParaRPr lang="en-US" dirty="0">
              <a:solidFill>
                <a:prstClr val="black">
                  <a:tint val="75000"/>
                </a:prstClr>
              </a:solidFill>
            </a:endParaRPr>
          </a:p>
        </p:txBody>
      </p:sp>
    </p:spTree>
    <p:extLst>
      <p:ext uri="{BB962C8B-B14F-4D97-AF65-F5344CB8AC3E}">
        <p14:creationId xmlns:p14="http://schemas.microsoft.com/office/powerpoint/2010/main" val="745305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04799" y="5373216"/>
            <a:ext cx="7772401" cy="1332384"/>
          </a:xfrm>
        </p:spPr>
        <p:txBody>
          <a:bodyPr>
            <a:noAutofit/>
          </a:bodyPr>
          <a:lstStyle/>
          <a:p>
            <a:pPr algn="ctr"/>
            <a:r>
              <a:rPr lang="en-US" sz="1800" dirty="0" smtClean="0"/>
              <a:t>Adam was born on September 1, 2010.</a:t>
            </a:r>
          </a:p>
          <a:p>
            <a:pPr algn="ctr"/>
            <a:r>
              <a:rPr lang="en-US" sz="1800" dirty="0" smtClean="0"/>
              <a:t>He weighed 6 pounds 5 ounces.</a:t>
            </a:r>
          </a:p>
          <a:p>
            <a:pPr algn="ctr"/>
            <a:r>
              <a:rPr lang="en-US" sz="1800" dirty="0" smtClean="0"/>
              <a:t>Adam was a beautiful baby with blue eyes and brown hair.  </a:t>
            </a:r>
          </a:p>
          <a:p>
            <a:pPr algn="ctr"/>
            <a:r>
              <a:rPr lang="en-US" sz="1800" dirty="0" smtClean="0"/>
              <a:t>He lived at home with Mommy M.    Mommy M. Loved Adam.</a:t>
            </a:r>
          </a:p>
        </p:txBody>
      </p:sp>
      <p:pic>
        <p:nvPicPr>
          <p:cNvPr id="2051"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2436595" y="381000"/>
            <a:ext cx="350881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58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789040"/>
            <a:ext cx="5486400" cy="72008"/>
          </a:xfrm>
        </p:spPr>
        <p:txBody>
          <a:bodyPr>
            <a:normAutofit fontScale="90000"/>
          </a:bodyPr>
          <a:lstStyle/>
          <a:p>
            <a:endParaRPr lang="en-CA" dirty="0"/>
          </a:p>
        </p:txBody>
      </p:sp>
      <p:sp>
        <p:nvSpPr>
          <p:cNvPr id="4" name="Text Placeholder 3"/>
          <p:cNvSpPr>
            <a:spLocks noGrp="1"/>
          </p:cNvSpPr>
          <p:nvPr>
            <p:ph type="body" sz="half" idx="2"/>
          </p:nvPr>
        </p:nvSpPr>
        <p:spPr>
          <a:xfrm>
            <a:off x="1792288" y="3861048"/>
            <a:ext cx="5486400" cy="2311152"/>
          </a:xfrm>
        </p:spPr>
        <p:txBody>
          <a:bodyPr>
            <a:normAutofit fontScale="92500" lnSpcReduction="10000"/>
          </a:bodyPr>
          <a:lstStyle/>
          <a:p>
            <a:pPr algn="ctr"/>
            <a:r>
              <a:rPr lang="en-CA" sz="1600" dirty="0" smtClean="0"/>
              <a:t>. </a:t>
            </a:r>
          </a:p>
          <a:p>
            <a:pPr algn="ctr"/>
            <a:r>
              <a:rPr lang="en-CA" sz="1800" dirty="0" smtClean="0"/>
              <a:t>Sometimes </a:t>
            </a:r>
            <a:r>
              <a:rPr lang="en-CA" sz="1800" dirty="0"/>
              <a:t>Mommy </a:t>
            </a:r>
            <a:r>
              <a:rPr lang="en-CA" sz="1800" dirty="0" smtClean="0"/>
              <a:t>M. </a:t>
            </a:r>
            <a:r>
              <a:rPr lang="en-CA" sz="1800" dirty="0"/>
              <a:t>drank too much </a:t>
            </a:r>
            <a:r>
              <a:rPr lang="en-CA" sz="1800" dirty="0" smtClean="0"/>
              <a:t>alcohol and she couldn’t wake up to take care of baby Adam. </a:t>
            </a:r>
          </a:p>
          <a:p>
            <a:pPr algn="ctr"/>
            <a:r>
              <a:rPr lang="en-CA" sz="1800" dirty="0"/>
              <a:t>Sometimes she didn’t feed him on time or change his dirty diaper.</a:t>
            </a:r>
          </a:p>
          <a:p>
            <a:pPr algn="ctr"/>
            <a:r>
              <a:rPr lang="en-CA" sz="1800" dirty="0"/>
              <a:t>That made </a:t>
            </a:r>
            <a:r>
              <a:rPr lang="en-CA" sz="1800" dirty="0" smtClean="0"/>
              <a:t>Adam </a:t>
            </a:r>
            <a:r>
              <a:rPr lang="en-CA" sz="1800" dirty="0"/>
              <a:t>sad and scared.</a:t>
            </a:r>
          </a:p>
          <a:p>
            <a:pPr algn="ctr"/>
            <a:r>
              <a:rPr lang="en-CA" sz="1800" dirty="0" smtClean="0"/>
              <a:t>Adam </a:t>
            </a:r>
            <a:r>
              <a:rPr lang="en-CA" sz="1800" dirty="0"/>
              <a:t>was a baby and needed a grown-up to take care of </a:t>
            </a:r>
            <a:r>
              <a:rPr lang="en-CA" sz="1800" dirty="0" smtClean="0"/>
              <a:t>him.</a:t>
            </a:r>
            <a:endParaRPr lang="en-CA" sz="1800" dirty="0"/>
          </a:p>
          <a:p>
            <a:endParaRPr lang="en-CA" dirty="0"/>
          </a:p>
        </p:txBody>
      </p:sp>
      <p:pic>
        <p:nvPicPr>
          <p:cNvPr id="10" name="Picture 9" descr="C:\Documents and Settings\tcunning\Local Settings\Temporary Internet Files\Content.IE5\ADR6AVMB\sad-face[2].jpg"/>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38150"/>
            <a:ext cx="2990850" cy="2990850"/>
          </a:xfrm>
          <a:prstGeom prst="rect">
            <a:avLst/>
          </a:prstGeom>
          <a:noFill/>
          <a:ln>
            <a:noFill/>
          </a:ln>
        </p:spPr>
      </p:pic>
    </p:spTree>
    <p:extLst>
      <p:ext uri="{BB962C8B-B14F-4D97-AF65-F5344CB8AC3E}">
        <p14:creationId xmlns:p14="http://schemas.microsoft.com/office/powerpoint/2010/main" val="130921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933056"/>
            <a:ext cx="8229600" cy="2520280"/>
          </a:xfrm>
        </p:spPr>
        <p:txBody>
          <a:bodyPr anchor="t">
            <a:normAutofit fontScale="90000"/>
          </a:bodyPr>
          <a:lstStyle/>
          <a:p>
            <a:pPr algn="ctr"/>
            <a:r>
              <a:rPr lang="en-US" sz="2000" dirty="0" smtClean="0"/>
              <a:t>Adam visited with Mommy M. and they had fun.</a:t>
            </a:r>
            <a:br>
              <a:rPr lang="en-US" sz="2000" dirty="0" smtClean="0"/>
            </a:br>
            <a:r>
              <a:rPr lang="en-CA" sz="2000" dirty="0"/>
              <a:t/>
            </a:r>
            <a:br>
              <a:rPr lang="en-CA" sz="2000" dirty="0"/>
            </a:br>
            <a:r>
              <a:rPr lang="en-CA" sz="2000" dirty="0"/>
              <a:t>Visiting is different than being a Mommy everyday.</a:t>
            </a:r>
            <a:br>
              <a:rPr lang="en-CA" sz="2000" dirty="0"/>
            </a:br>
            <a:r>
              <a:rPr lang="en-CA" sz="2000" dirty="0"/>
              <a:t> </a:t>
            </a:r>
            <a:br>
              <a:rPr lang="en-CA" sz="2000" dirty="0"/>
            </a:br>
            <a:r>
              <a:rPr lang="en-CA" sz="2000" dirty="0"/>
              <a:t>Mommy </a:t>
            </a:r>
            <a:r>
              <a:rPr lang="en-CA" sz="2000" dirty="0" smtClean="0"/>
              <a:t>M.  needed </a:t>
            </a:r>
            <a:r>
              <a:rPr lang="en-CA" sz="2000" dirty="0"/>
              <a:t>to stop drinking alcohol so that she could take care of </a:t>
            </a:r>
            <a:r>
              <a:rPr lang="en-CA" sz="2000" dirty="0" smtClean="0"/>
              <a:t>Adam and </a:t>
            </a:r>
            <a:r>
              <a:rPr lang="en-CA" sz="2000" dirty="0"/>
              <a:t>keep him safe.</a:t>
            </a:r>
            <a:br>
              <a:rPr lang="en-CA" sz="2000" dirty="0"/>
            </a:br>
            <a:r>
              <a:rPr lang="en-CA" sz="2000" dirty="0"/>
              <a:t> </a:t>
            </a:r>
            <a:br>
              <a:rPr lang="en-CA" sz="2000" dirty="0"/>
            </a:br>
            <a:r>
              <a:rPr lang="en-CA" sz="2000" dirty="0"/>
              <a:t>Mommy </a:t>
            </a:r>
            <a:r>
              <a:rPr lang="en-CA" sz="2000" dirty="0" smtClean="0"/>
              <a:t>M. </a:t>
            </a:r>
            <a:r>
              <a:rPr lang="en-CA" sz="2000" dirty="0"/>
              <a:t>loves </a:t>
            </a:r>
            <a:r>
              <a:rPr lang="en-CA" sz="2000" dirty="0" smtClean="0"/>
              <a:t>Adam </a:t>
            </a:r>
            <a:r>
              <a:rPr lang="en-CA" sz="2000" dirty="0"/>
              <a:t>very much.</a:t>
            </a:r>
            <a:br>
              <a:rPr lang="en-CA" sz="2000" dirty="0"/>
            </a:br>
            <a:r>
              <a:rPr lang="en-CA" sz="2000" dirty="0"/>
              <a:t>She tried very hard, but </a:t>
            </a:r>
            <a:r>
              <a:rPr lang="en-CA" sz="2000" dirty="0" smtClean="0"/>
              <a:t>she could not stop drinking alcohol.</a:t>
            </a:r>
            <a:r>
              <a:rPr lang="en-CA" sz="2000" dirty="0"/>
              <a:t/>
            </a:r>
            <a:br>
              <a:rPr lang="en-CA" sz="2000" dirty="0"/>
            </a:br>
            <a:r>
              <a:rPr lang="en-CA" sz="1600" dirty="0"/>
              <a:t/>
            </a:r>
            <a:br>
              <a:rPr lang="en-CA" sz="1600" dirty="0"/>
            </a:br>
            <a:endParaRPr lang="en-CA" sz="1600"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6126" t="27426" r="27435" b="27329"/>
          <a:stretch/>
        </p:blipFill>
        <p:spPr>
          <a:xfrm>
            <a:off x="3203849" y="328550"/>
            <a:ext cx="2736304" cy="3554639"/>
          </a:xfrm>
        </p:spPr>
      </p:pic>
    </p:spTree>
    <p:extLst>
      <p:ext uri="{BB962C8B-B14F-4D97-AF65-F5344CB8AC3E}">
        <p14:creationId xmlns:p14="http://schemas.microsoft.com/office/powerpoint/2010/main" val="54509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27131" y="188639"/>
            <a:ext cx="4261092" cy="625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088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bg1"/>
            </a:solidFill>
          </a:ln>
        </p:spPr>
        <p:txBody>
          <a:bodyPr/>
          <a:lstStyle/>
          <a:p>
            <a:r>
              <a:rPr lang="en-US" dirty="0" smtClean="0">
                <a:solidFill>
                  <a:srgbClr val="0070C0"/>
                </a:solidFill>
              </a:rPr>
              <a:t>Tools (</a:t>
            </a:r>
            <a:r>
              <a:rPr lang="en-US" dirty="0" err="1" smtClean="0">
                <a:solidFill>
                  <a:srgbClr val="0070C0"/>
                </a:solidFill>
              </a:rPr>
              <a:t>cont</a:t>
            </a:r>
            <a:r>
              <a:rPr lang="en-US" dirty="0" smtClean="0">
                <a:solidFill>
                  <a:srgbClr val="0070C0"/>
                </a:solidFill>
              </a:rPr>
              <a:t>)</a:t>
            </a:r>
            <a:r>
              <a:rPr lang="en-US" dirty="0" smtClean="0"/>
              <a:t>	</a:t>
            </a:r>
            <a:endParaRPr lang="en-CA" dirty="0"/>
          </a:p>
        </p:txBody>
      </p:sp>
      <p:sp>
        <p:nvSpPr>
          <p:cNvPr id="3" name="Content Placeholder 2"/>
          <p:cNvSpPr>
            <a:spLocks noGrp="1"/>
          </p:cNvSpPr>
          <p:nvPr>
            <p:ph idx="1"/>
          </p:nvPr>
        </p:nvSpPr>
        <p:spPr/>
        <p:txBody>
          <a:bodyPr>
            <a:normAutofit/>
          </a:bodyPr>
          <a:lstStyle/>
          <a:p>
            <a:r>
              <a:rPr lang="en-US" dirty="0" smtClean="0">
                <a:solidFill>
                  <a:srgbClr val="0070C0"/>
                </a:solidFill>
              </a:rPr>
              <a:t>3-5-7 Activities (Darla Henry)</a:t>
            </a:r>
          </a:p>
          <a:p>
            <a:endParaRPr lang="en-US" dirty="0"/>
          </a:p>
          <a:p>
            <a:r>
              <a:rPr lang="en-US" dirty="0" smtClean="0"/>
              <a:t>Tools to Engage child in activities through play, art, etc. to explore feelings about the events and relationships in their lives.</a:t>
            </a:r>
          </a:p>
          <a:p>
            <a:r>
              <a:rPr lang="en-US" dirty="0" smtClean="0"/>
              <a:t>Supports grief work and understanding of past and future relationships.</a:t>
            </a:r>
          </a:p>
          <a:p>
            <a:endParaRPr lang="en-US" dirty="0" smtClean="0"/>
          </a:p>
          <a:p>
            <a:r>
              <a:rPr lang="en-CA" dirty="0">
                <a:solidFill>
                  <a:srgbClr val="0070C0"/>
                </a:solidFill>
              </a:rPr>
              <a:t>http://</a:t>
            </a:r>
            <a:r>
              <a:rPr lang="en-CA" dirty="0" smtClean="0">
                <a:solidFill>
                  <a:srgbClr val="0070C0"/>
                </a:solidFill>
              </a:rPr>
              <a:t>darlahenry.org</a:t>
            </a:r>
            <a:endParaRPr lang="en-CA" dirty="0">
              <a:solidFill>
                <a:srgbClr val="0070C0"/>
              </a:solidFill>
            </a:endParaRPr>
          </a:p>
        </p:txBody>
      </p:sp>
    </p:spTree>
    <p:extLst>
      <p:ext uri="{BB962C8B-B14F-4D97-AF65-F5344CB8AC3E}">
        <p14:creationId xmlns:p14="http://schemas.microsoft.com/office/powerpoint/2010/main" val="375512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DFEBF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activity (connections)</a:t>
            </a:r>
            <a:endParaRPr lang="en-CA"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599" t="112" r="27703" b="-1259"/>
          <a:stretch/>
        </p:blipFill>
        <p:spPr>
          <a:xfrm rot="5400000">
            <a:off x="2798283" y="132202"/>
            <a:ext cx="3602515" cy="6555037"/>
          </a:xfrm>
        </p:spPr>
      </p:pic>
    </p:spTree>
    <p:extLst>
      <p:ext uri="{BB962C8B-B14F-4D97-AF65-F5344CB8AC3E}">
        <p14:creationId xmlns:p14="http://schemas.microsoft.com/office/powerpoint/2010/main" val="268146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DFEBF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Relationships</a:t>
            </a:r>
            <a:endParaRPr lang="en-CA"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28801"/>
            <a:ext cx="2746648" cy="4464496"/>
          </a:xfrm>
        </p:spPr>
      </p:pic>
      <p:pic>
        <p:nvPicPr>
          <p:cNvPr id="8" name="Content Placeholder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7987" b="20311"/>
          <a:stretch/>
        </p:blipFill>
        <p:spPr>
          <a:xfrm>
            <a:off x="3419475" y="1628801"/>
            <a:ext cx="2592685" cy="4464496"/>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1" y="1628801"/>
            <a:ext cx="252028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6593" t="11330" r="10860" b="8146"/>
          <a:stretch/>
        </p:blipFill>
        <p:spPr>
          <a:xfrm>
            <a:off x="6228184" y="1628801"/>
            <a:ext cx="2813146" cy="4464496"/>
          </a:xfrm>
          <a:prstGeom prst="rect">
            <a:avLst/>
          </a:prstGeom>
        </p:spPr>
      </p:pic>
    </p:spTree>
    <p:extLst>
      <p:ext uri="{BB962C8B-B14F-4D97-AF65-F5344CB8AC3E}">
        <p14:creationId xmlns:p14="http://schemas.microsoft.com/office/powerpoint/2010/main" val="1498412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FEBFD"/>
          </a:solidFill>
        </p:spPr>
        <p:txBody>
          <a:bodyPr>
            <a:normAutofit/>
          </a:bodyPr>
          <a:lstStyle/>
          <a:p>
            <a:r>
              <a:rPr lang="en-US" dirty="0" smtClean="0">
                <a:solidFill>
                  <a:srgbClr val="0070C0"/>
                </a:solidFill>
              </a:rPr>
              <a:t>PREPARING Adoptive Parents</a:t>
            </a:r>
            <a:endParaRPr lang="en-CA"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Preservice training</a:t>
            </a:r>
          </a:p>
          <a:p>
            <a:r>
              <a:rPr lang="en-US" dirty="0" smtClean="0"/>
              <a:t>Education / Discussion throughout </a:t>
            </a:r>
            <a:r>
              <a:rPr lang="en-US" dirty="0" err="1" smtClean="0"/>
              <a:t>homestudy</a:t>
            </a:r>
            <a:endParaRPr lang="en-US" dirty="0" smtClean="0"/>
          </a:p>
          <a:p>
            <a:r>
              <a:rPr lang="en-US" dirty="0" smtClean="0"/>
              <a:t>Assessment of specific areas of strength or vulnerability in openness relationships (</a:t>
            </a:r>
            <a:r>
              <a:rPr lang="en-US" dirty="0" err="1" smtClean="0"/>
              <a:t>eg</a:t>
            </a:r>
            <a:r>
              <a:rPr lang="en-US" dirty="0" smtClean="0"/>
              <a:t> experience with and views of addiction)</a:t>
            </a:r>
          </a:p>
          <a:p>
            <a:r>
              <a:rPr lang="en-US" dirty="0" smtClean="0"/>
              <a:t>Avoid discussions of type of contact, frequency of contact, but focus on philosophy of openness and value for child through life span</a:t>
            </a:r>
          </a:p>
          <a:p>
            <a:r>
              <a:rPr lang="en-US" dirty="0" smtClean="0"/>
              <a:t>Real life examples from adoptive parents are imperative</a:t>
            </a:r>
          </a:p>
        </p:txBody>
      </p:sp>
    </p:spTree>
    <p:extLst>
      <p:ext uri="{BB962C8B-B14F-4D97-AF65-F5344CB8AC3E}">
        <p14:creationId xmlns:p14="http://schemas.microsoft.com/office/powerpoint/2010/main" val="359199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rPr>
              <a:t>Matching and Disclosure</a:t>
            </a:r>
            <a:endParaRPr lang="en-CA" sz="3600" dirty="0">
              <a:solidFill>
                <a:srgbClr val="0070C0"/>
              </a:solidFill>
            </a:endParaRPr>
          </a:p>
        </p:txBody>
      </p:sp>
      <p:sp>
        <p:nvSpPr>
          <p:cNvPr id="3" name="Content Placeholder 2"/>
          <p:cNvSpPr>
            <a:spLocks noGrp="1"/>
          </p:cNvSpPr>
          <p:nvPr>
            <p:ph idx="1"/>
          </p:nvPr>
        </p:nvSpPr>
        <p:spPr/>
        <p:txBody>
          <a:bodyPr/>
          <a:lstStyle/>
          <a:p>
            <a:r>
              <a:rPr lang="en-US" dirty="0" smtClean="0"/>
              <a:t>Sharing of information in disclosure – why is openness important and beneficial in this child’s situation</a:t>
            </a:r>
          </a:p>
          <a:p>
            <a:r>
              <a:rPr lang="en-US" dirty="0" smtClean="0"/>
              <a:t>Balance to information being shared</a:t>
            </a:r>
          </a:p>
          <a:p>
            <a:r>
              <a:rPr lang="en-US" dirty="0" smtClean="0"/>
              <a:t>Use of activities done with child may bring significance of relationships to life</a:t>
            </a:r>
            <a:endParaRPr lang="en-CA" dirty="0" smtClean="0"/>
          </a:p>
          <a:p>
            <a:endParaRPr lang="en-CA" dirty="0"/>
          </a:p>
        </p:txBody>
      </p:sp>
    </p:spTree>
    <p:extLst>
      <p:ext uri="{BB962C8B-B14F-4D97-AF65-F5344CB8AC3E}">
        <p14:creationId xmlns:p14="http://schemas.microsoft.com/office/powerpoint/2010/main" val="3194193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70C0"/>
                </a:solidFill>
              </a:rPr>
              <a:t>Building relationships</a:t>
            </a:r>
            <a:endParaRPr lang="en-CA" sz="3600" dirty="0">
              <a:solidFill>
                <a:srgbClr val="0070C0"/>
              </a:solidFill>
            </a:endParaRPr>
          </a:p>
        </p:txBody>
      </p:sp>
      <p:sp>
        <p:nvSpPr>
          <p:cNvPr id="3" name="Content Placeholder 2"/>
          <p:cNvSpPr>
            <a:spLocks noGrp="1"/>
          </p:cNvSpPr>
          <p:nvPr>
            <p:ph idx="1"/>
          </p:nvPr>
        </p:nvSpPr>
        <p:spPr/>
        <p:txBody>
          <a:bodyPr/>
          <a:lstStyle/>
          <a:p>
            <a:r>
              <a:rPr lang="en-US" dirty="0" smtClean="0"/>
              <a:t>Early meeting with birth family member where there will be openness</a:t>
            </a:r>
          </a:p>
          <a:p>
            <a:r>
              <a:rPr lang="en-US" dirty="0" smtClean="0"/>
              <a:t>Support needed by adoption worker (separate from birth parent counsellor)</a:t>
            </a:r>
          </a:p>
          <a:p>
            <a:r>
              <a:rPr lang="en-US" dirty="0" smtClean="0"/>
              <a:t>Use of </a:t>
            </a:r>
            <a:r>
              <a:rPr lang="en-US" dirty="0" err="1" smtClean="0"/>
              <a:t>lifebook</a:t>
            </a:r>
            <a:r>
              <a:rPr lang="en-US" dirty="0" smtClean="0"/>
              <a:t> and other child activities in the preplacement and visiting phase</a:t>
            </a:r>
            <a:endParaRPr lang="en-US" dirty="0"/>
          </a:p>
          <a:p>
            <a:pPr lvl="1"/>
            <a:endParaRPr lang="en-CA" dirty="0"/>
          </a:p>
        </p:txBody>
      </p:sp>
    </p:spTree>
    <p:extLst>
      <p:ext uri="{BB962C8B-B14F-4D97-AF65-F5344CB8AC3E}">
        <p14:creationId xmlns:p14="http://schemas.microsoft.com/office/powerpoint/2010/main" val="112243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Implementing the Openness plan</a:t>
            </a:r>
            <a:endParaRPr lang="en-CA" dirty="0"/>
          </a:p>
        </p:txBody>
      </p:sp>
      <p:sp>
        <p:nvSpPr>
          <p:cNvPr id="3" name="Subtitle 2"/>
          <p:cNvSpPr>
            <a:spLocks noGrp="1"/>
          </p:cNvSpPr>
          <p:nvPr>
            <p:ph type="subTitle" idx="1"/>
          </p:nvPr>
        </p:nvSpPr>
        <p:spPr/>
        <p:txBody>
          <a:bodyPr>
            <a:normAutofit fontScale="92500" lnSpcReduction="10000"/>
          </a:bodyPr>
          <a:lstStyle/>
          <a:p>
            <a:r>
              <a:rPr lang="en-US" dirty="0" smtClean="0"/>
              <a:t>Karen Milne – Family Visitation Program</a:t>
            </a:r>
          </a:p>
          <a:p>
            <a:r>
              <a:rPr lang="en-US" dirty="0" smtClean="0"/>
              <a:t>Tara Cunningham – Adoption Services</a:t>
            </a:r>
          </a:p>
          <a:p>
            <a:r>
              <a:rPr lang="en-US" dirty="0" smtClean="0"/>
              <a:t>Children’s Aid Society of Ottawa</a:t>
            </a:r>
          </a:p>
          <a:p>
            <a:endParaRPr lang="en-CA" dirty="0"/>
          </a:p>
        </p:txBody>
      </p:sp>
    </p:spTree>
    <p:extLst>
      <p:ext uri="{BB962C8B-B14F-4D97-AF65-F5344CB8AC3E}">
        <p14:creationId xmlns:p14="http://schemas.microsoft.com/office/powerpoint/2010/main" val="3708932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Placement ceremonies</a:t>
            </a:r>
            <a:endParaRPr lang="en-CA"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E.g. </a:t>
            </a:r>
            <a:r>
              <a:rPr lang="en-US" dirty="0" err="1" smtClean="0"/>
              <a:t>candlelighting</a:t>
            </a:r>
            <a:r>
              <a:rPr lang="en-US" dirty="0" smtClean="0"/>
              <a:t> ceremony</a:t>
            </a:r>
          </a:p>
          <a:p>
            <a:r>
              <a:rPr lang="en-US" dirty="0" smtClean="0"/>
              <a:t>Acknowledges the birth family connections for the child tangibly</a:t>
            </a:r>
          </a:p>
          <a:p>
            <a:r>
              <a:rPr lang="en-US" dirty="0" smtClean="0"/>
              <a:t>Reinforces the strength and value of the connections even for a child who is younger and does not understand the ceremony.</a:t>
            </a:r>
          </a:p>
          <a:p>
            <a:r>
              <a:rPr lang="en-US" dirty="0" smtClean="0"/>
              <a:t>Cultural connections can also be reinforced through these ceremonies – </a:t>
            </a:r>
            <a:r>
              <a:rPr lang="en-US" dirty="0" err="1" smtClean="0"/>
              <a:t>eg</a:t>
            </a:r>
            <a:r>
              <a:rPr lang="en-US" dirty="0" smtClean="0"/>
              <a:t>. Smudge with elder</a:t>
            </a:r>
            <a:endParaRPr lang="en-CA" dirty="0"/>
          </a:p>
        </p:txBody>
      </p:sp>
    </p:spTree>
    <p:extLst>
      <p:ext uri="{BB962C8B-B14F-4D97-AF65-F5344CB8AC3E}">
        <p14:creationId xmlns:p14="http://schemas.microsoft.com/office/powerpoint/2010/main" val="324946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FEBFD"/>
          </a:solidFill>
        </p:spPr>
        <p:txBody>
          <a:bodyPr/>
          <a:lstStyle/>
          <a:p>
            <a:r>
              <a:rPr lang="en-US" dirty="0" smtClean="0">
                <a:solidFill>
                  <a:srgbClr val="0070C0"/>
                </a:solidFill>
              </a:rPr>
              <a:t>The goal</a:t>
            </a:r>
            <a:endParaRPr lang="en-CA"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Birth family members are respected for the strengths that they bring.</a:t>
            </a:r>
          </a:p>
          <a:p>
            <a:endParaRPr lang="en-US" dirty="0" smtClean="0"/>
          </a:p>
          <a:p>
            <a:r>
              <a:rPr lang="en-US" dirty="0" smtClean="0"/>
              <a:t>Birth family members have supports to assist them with their grieving. </a:t>
            </a:r>
          </a:p>
          <a:p>
            <a:endParaRPr lang="en-US" dirty="0"/>
          </a:p>
          <a:p>
            <a:r>
              <a:rPr lang="en-US" dirty="0" smtClean="0"/>
              <a:t>Birth Family Members are better prepared to move into a different role with the child and to build relationships with adoptive parents</a:t>
            </a:r>
          </a:p>
          <a:p>
            <a:endParaRPr lang="en-CA" dirty="0"/>
          </a:p>
        </p:txBody>
      </p:sp>
    </p:spTree>
    <p:extLst>
      <p:ext uri="{BB962C8B-B14F-4D97-AF65-F5344CB8AC3E}">
        <p14:creationId xmlns:p14="http://schemas.microsoft.com/office/powerpoint/2010/main" val="162985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FEBFD"/>
          </a:solidFill>
        </p:spPr>
        <p:txBody>
          <a:bodyPr/>
          <a:lstStyle/>
          <a:p>
            <a:r>
              <a:rPr lang="en-US" dirty="0" smtClean="0">
                <a:solidFill>
                  <a:srgbClr val="0070C0"/>
                </a:solidFill>
              </a:rPr>
              <a:t>The goal</a:t>
            </a:r>
            <a:endParaRPr lang="en-CA" dirty="0">
              <a:solidFill>
                <a:srgbClr val="0070C0"/>
              </a:solidFill>
            </a:endParaRPr>
          </a:p>
        </p:txBody>
      </p:sp>
      <p:sp>
        <p:nvSpPr>
          <p:cNvPr id="3" name="Content Placeholder 2"/>
          <p:cNvSpPr>
            <a:spLocks noGrp="1"/>
          </p:cNvSpPr>
          <p:nvPr>
            <p:ph idx="1"/>
          </p:nvPr>
        </p:nvSpPr>
        <p:spPr/>
        <p:txBody>
          <a:bodyPr/>
          <a:lstStyle/>
          <a:p>
            <a:r>
              <a:rPr lang="en-US" dirty="0"/>
              <a:t>Children’s feelings about the people in their lives are valued and respected as they move on to adoption</a:t>
            </a:r>
            <a:r>
              <a:rPr lang="en-US" dirty="0" smtClean="0"/>
              <a:t>.</a:t>
            </a:r>
          </a:p>
          <a:p>
            <a:endParaRPr lang="en-US" dirty="0"/>
          </a:p>
          <a:p>
            <a:r>
              <a:rPr lang="en-US" dirty="0"/>
              <a:t>Children have an understanding of their story and the changing relationships in their lives</a:t>
            </a:r>
            <a:r>
              <a:rPr lang="en-US" dirty="0" smtClean="0"/>
              <a:t>.</a:t>
            </a:r>
          </a:p>
          <a:p>
            <a:endParaRPr lang="en-US" dirty="0"/>
          </a:p>
          <a:p>
            <a:r>
              <a:rPr lang="en-US" dirty="0"/>
              <a:t>Supports attachment in the new adoptive family</a:t>
            </a:r>
          </a:p>
          <a:p>
            <a:endParaRPr lang="en-CA" dirty="0"/>
          </a:p>
        </p:txBody>
      </p:sp>
    </p:spTree>
    <p:extLst>
      <p:ext uri="{BB962C8B-B14F-4D97-AF65-F5344CB8AC3E}">
        <p14:creationId xmlns:p14="http://schemas.microsoft.com/office/powerpoint/2010/main" val="4207589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DFEBF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590203" y="1570369"/>
            <a:ext cx="3391593" cy="4522124"/>
          </a:xfrm>
        </p:spPr>
      </p:pic>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a:off x="4552603" y="1570369"/>
            <a:ext cx="3391593" cy="4522124"/>
          </a:xfrm>
        </p:spPr>
      </p:pic>
    </p:spTree>
    <p:extLst>
      <p:ext uri="{BB962C8B-B14F-4D97-AF65-F5344CB8AC3E}">
        <p14:creationId xmlns:p14="http://schemas.microsoft.com/office/powerpoint/2010/main" val="4183516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FEBFD"/>
          </a:solidFill>
        </p:spPr>
        <p:txBody>
          <a:bodyPr/>
          <a:lstStyle/>
          <a:p>
            <a:r>
              <a:rPr lang="en-US" dirty="0" smtClean="0">
                <a:solidFill>
                  <a:srgbClr val="0070C0"/>
                </a:solidFill>
              </a:rPr>
              <a:t>The goal</a:t>
            </a:r>
            <a:endParaRPr lang="en-CA" dirty="0">
              <a:solidFill>
                <a:srgbClr val="0070C0"/>
              </a:solidFill>
            </a:endParaRPr>
          </a:p>
        </p:txBody>
      </p:sp>
      <p:sp>
        <p:nvSpPr>
          <p:cNvPr id="3" name="Content Placeholder 2"/>
          <p:cNvSpPr>
            <a:spLocks noGrp="1"/>
          </p:cNvSpPr>
          <p:nvPr>
            <p:ph idx="1"/>
          </p:nvPr>
        </p:nvSpPr>
        <p:spPr/>
        <p:txBody>
          <a:bodyPr/>
          <a:lstStyle/>
          <a:p>
            <a:r>
              <a:rPr lang="en-US" dirty="0" smtClean="0"/>
              <a:t>Adoptive parents will embrace the philosophy, not just agree to a certain “schedule”.</a:t>
            </a:r>
          </a:p>
          <a:p>
            <a:endParaRPr lang="en-US" dirty="0" smtClean="0"/>
          </a:p>
          <a:p>
            <a:r>
              <a:rPr lang="en-US" dirty="0" smtClean="0"/>
              <a:t>This will support tolerance for the challenges that will arise and creativity in managing openness relationships as the child grows and family situation evolves.</a:t>
            </a:r>
            <a:endParaRPr lang="en-CA" dirty="0"/>
          </a:p>
        </p:txBody>
      </p:sp>
    </p:spTree>
    <p:extLst>
      <p:ext uri="{BB962C8B-B14F-4D97-AF65-F5344CB8AC3E}">
        <p14:creationId xmlns:p14="http://schemas.microsoft.com/office/powerpoint/2010/main" val="870499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Different Paths to Openness</a:t>
            </a:r>
            <a:endParaRPr lang="en-CA"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6985" y="1935163"/>
            <a:ext cx="7610029"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05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FEBFD"/>
          </a:solidFill>
        </p:spPr>
        <p:txBody>
          <a:bodyPr>
            <a:normAutofit fontScale="90000"/>
          </a:bodyPr>
          <a:lstStyle/>
          <a:p>
            <a:r>
              <a:rPr lang="en-US" dirty="0" smtClean="0">
                <a:solidFill>
                  <a:schemeClr val="accent2">
                    <a:lumMod val="75000"/>
                  </a:schemeClr>
                </a:solidFill>
              </a:rPr>
              <a:t>Preparation work with caregivers</a:t>
            </a:r>
            <a:endParaRPr lang="en-CA"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t>Through Family Visitation, prep work can be completed with birth parents, children, extended birth family members and foster parents</a:t>
            </a:r>
          </a:p>
          <a:p>
            <a:endParaRPr lang="en-US" dirty="0" smtClean="0"/>
          </a:p>
          <a:p>
            <a:r>
              <a:rPr lang="en-US" dirty="0" smtClean="0"/>
              <a:t>Opportunities for transition to openness, grief work and empowering families through inclusiveness</a:t>
            </a:r>
            <a:endParaRPr lang="en-CA" dirty="0"/>
          </a:p>
        </p:txBody>
      </p:sp>
    </p:spTree>
    <p:extLst>
      <p:ext uri="{BB962C8B-B14F-4D97-AF65-F5344CB8AC3E}">
        <p14:creationId xmlns:p14="http://schemas.microsoft.com/office/powerpoint/2010/main" val="243422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Tools for worker</a:t>
            </a:r>
            <a:endParaRPr lang="en-CA" dirty="0">
              <a:solidFill>
                <a:srgbClr val="0070C0"/>
              </a:solidFill>
            </a:endParaRPr>
          </a:p>
        </p:txBody>
      </p:sp>
      <p:sp>
        <p:nvSpPr>
          <p:cNvPr id="3" name="Text Placeholder 2"/>
          <p:cNvSpPr>
            <a:spLocks noGrp="1"/>
          </p:cNvSpPr>
          <p:nvPr>
            <p:ph type="body" idx="1"/>
          </p:nvPr>
        </p:nvSpPr>
        <p:spPr/>
        <p:txBody>
          <a:bodyPr/>
          <a:lstStyle/>
          <a:p>
            <a:r>
              <a:rPr lang="en-US" dirty="0" smtClean="0">
                <a:solidFill>
                  <a:schemeClr val="accent2">
                    <a:lumMod val="75000"/>
                  </a:schemeClr>
                </a:solidFill>
              </a:rPr>
              <a:t>Be aware of language</a:t>
            </a:r>
            <a:endParaRPr lang="en-CA" dirty="0">
              <a:solidFill>
                <a:schemeClr val="accent2">
                  <a:lumMod val="75000"/>
                </a:schemeClr>
              </a:solidFill>
            </a:endParaRPr>
          </a:p>
        </p:txBody>
      </p:sp>
      <p:sp>
        <p:nvSpPr>
          <p:cNvPr id="4" name="Content Placeholder 3"/>
          <p:cNvSpPr>
            <a:spLocks noGrp="1"/>
          </p:cNvSpPr>
          <p:nvPr>
            <p:ph sz="half" idx="2"/>
          </p:nvPr>
        </p:nvSpPr>
        <p:spPr/>
        <p:txBody>
          <a:bodyPr>
            <a:normAutofit/>
          </a:bodyPr>
          <a:lstStyle/>
          <a:p>
            <a:r>
              <a:rPr lang="en-US" dirty="0" smtClean="0"/>
              <a:t>Stay away from terms such as: “goodbye visit”, “last visit”, “supervised access”</a:t>
            </a:r>
          </a:p>
          <a:p>
            <a:r>
              <a:rPr lang="en-US" dirty="0" smtClean="0"/>
              <a:t>Introduce terms such as: “goodbye series”, “transition series”, “birth parent”, “adoption”, “permanent families”, “openness” etc..</a:t>
            </a:r>
            <a:endParaRPr lang="en-CA" dirty="0"/>
          </a:p>
        </p:txBody>
      </p:sp>
      <p:sp>
        <p:nvSpPr>
          <p:cNvPr id="5" name="Text Placeholder 4"/>
          <p:cNvSpPr>
            <a:spLocks noGrp="1"/>
          </p:cNvSpPr>
          <p:nvPr>
            <p:ph type="body" sz="quarter" idx="3"/>
          </p:nvPr>
        </p:nvSpPr>
        <p:spPr/>
        <p:txBody>
          <a:bodyPr>
            <a:normAutofit/>
          </a:bodyPr>
          <a:lstStyle/>
          <a:p>
            <a:r>
              <a:rPr lang="en-US" dirty="0" smtClean="0">
                <a:solidFill>
                  <a:schemeClr val="accent2">
                    <a:lumMod val="75000"/>
                  </a:schemeClr>
                </a:solidFill>
              </a:rPr>
              <a:t>Include family in planning</a:t>
            </a:r>
            <a:endParaRPr lang="en-CA" dirty="0">
              <a:solidFill>
                <a:schemeClr val="accent2">
                  <a:lumMod val="75000"/>
                </a:schemeClr>
              </a:solidFill>
            </a:endParaRPr>
          </a:p>
        </p:txBody>
      </p:sp>
      <p:sp>
        <p:nvSpPr>
          <p:cNvPr id="6" name="Content Placeholder 5"/>
          <p:cNvSpPr>
            <a:spLocks noGrp="1"/>
          </p:cNvSpPr>
          <p:nvPr>
            <p:ph sz="quarter" idx="4"/>
          </p:nvPr>
        </p:nvSpPr>
        <p:spPr/>
        <p:txBody>
          <a:bodyPr>
            <a:normAutofit/>
          </a:bodyPr>
          <a:lstStyle/>
          <a:p>
            <a:r>
              <a:rPr lang="en-US" dirty="0" smtClean="0"/>
              <a:t>Timeline planning</a:t>
            </a:r>
          </a:p>
          <a:p>
            <a:r>
              <a:rPr lang="en-US" dirty="0" smtClean="0"/>
              <a:t>Include family in the “how:</a:t>
            </a:r>
            <a:br>
              <a:rPr lang="en-US" dirty="0" smtClean="0"/>
            </a:br>
            <a:r>
              <a:rPr lang="en-US" dirty="0" err="1" smtClean="0"/>
              <a:t>ie</a:t>
            </a:r>
            <a:r>
              <a:rPr lang="en-US" dirty="0" smtClean="0"/>
              <a:t>- activities they wish to do with the children, arrange for visits outside offices, include picture taking , complete a picture/story book with parents and children    </a:t>
            </a:r>
            <a:endParaRPr lang="en-CA" dirty="0"/>
          </a:p>
        </p:txBody>
      </p:sp>
    </p:spTree>
    <p:extLst>
      <p:ext uri="{BB962C8B-B14F-4D97-AF65-F5344CB8AC3E}">
        <p14:creationId xmlns:p14="http://schemas.microsoft.com/office/powerpoint/2010/main" val="346621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Tools continued…</a:t>
            </a:r>
            <a:endParaRPr lang="en-CA" dirty="0">
              <a:solidFill>
                <a:schemeClr val="accent2">
                  <a:lumMod val="75000"/>
                </a:schemeClr>
              </a:solidFill>
            </a:endParaRPr>
          </a:p>
        </p:txBody>
      </p:sp>
      <p:sp>
        <p:nvSpPr>
          <p:cNvPr id="3" name="Text Placeholder 2"/>
          <p:cNvSpPr>
            <a:spLocks noGrp="1"/>
          </p:cNvSpPr>
          <p:nvPr>
            <p:ph type="body" idx="1"/>
          </p:nvPr>
        </p:nvSpPr>
        <p:spPr/>
        <p:txBody>
          <a:bodyPr/>
          <a:lstStyle/>
          <a:p>
            <a:r>
              <a:rPr lang="en-US" dirty="0" smtClean="0">
                <a:solidFill>
                  <a:schemeClr val="accent2">
                    <a:lumMod val="75000"/>
                  </a:schemeClr>
                </a:solidFill>
              </a:rPr>
              <a:t>Be flexible</a:t>
            </a:r>
            <a:endParaRPr lang="en-CA" dirty="0">
              <a:solidFill>
                <a:schemeClr val="accent2">
                  <a:lumMod val="75000"/>
                </a:schemeClr>
              </a:solidFill>
            </a:endParaRPr>
          </a:p>
        </p:txBody>
      </p:sp>
      <p:sp>
        <p:nvSpPr>
          <p:cNvPr id="4" name="Content Placeholder 3"/>
          <p:cNvSpPr>
            <a:spLocks noGrp="1"/>
          </p:cNvSpPr>
          <p:nvPr>
            <p:ph sz="half" idx="2"/>
          </p:nvPr>
        </p:nvSpPr>
        <p:spPr/>
        <p:txBody>
          <a:bodyPr>
            <a:normAutofit/>
          </a:bodyPr>
          <a:lstStyle/>
          <a:p>
            <a:r>
              <a:rPr lang="en-US" dirty="0" smtClean="0"/>
              <a:t>Adapt timeline and activities based on  age of child and level of functioning of the parent, parent’s emotional readiness</a:t>
            </a:r>
          </a:p>
          <a:p>
            <a:r>
              <a:rPr lang="en-US" dirty="0" smtClean="0"/>
              <a:t>Use visual supports such as calendars and pictures can be useful </a:t>
            </a:r>
            <a:endParaRPr lang="en-CA" dirty="0"/>
          </a:p>
        </p:txBody>
      </p:sp>
      <p:sp>
        <p:nvSpPr>
          <p:cNvPr id="5" name="Text Placeholder 4"/>
          <p:cNvSpPr>
            <a:spLocks noGrp="1"/>
          </p:cNvSpPr>
          <p:nvPr>
            <p:ph type="body" sz="quarter" idx="3"/>
          </p:nvPr>
        </p:nvSpPr>
        <p:spPr/>
        <p:txBody>
          <a:bodyPr/>
          <a:lstStyle/>
          <a:p>
            <a:endParaRPr lang="en-CA" dirty="0"/>
          </a:p>
        </p:txBody>
      </p:sp>
      <p:sp>
        <p:nvSpPr>
          <p:cNvPr id="6" name="Content Placeholder 5"/>
          <p:cNvSpPr>
            <a:spLocks noGrp="1"/>
          </p:cNvSpPr>
          <p:nvPr>
            <p:ph sz="quarter" idx="4"/>
          </p:nvPr>
        </p:nvSpPr>
        <p:spPr/>
        <p:txBody>
          <a:bodyPr>
            <a:normAutofit/>
          </a:bodyPr>
          <a:lstStyle/>
          <a:p>
            <a:r>
              <a:rPr lang="en-US" dirty="0" smtClean="0"/>
              <a:t>Have foster parents involved to help prep, do transportation and de-brief</a:t>
            </a:r>
          </a:p>
          <a:p>
            <a:r>
              <a:rPr lang="en-US" dirty="0" smtClean="0"/>
              <a:t>Ensure you reserve time after the activity to possibly drive the parent in order to de-brief, support or simply spend time with them </a:t>
            </a:r>
            <a:endParaRPr lang="en-CA" dirty="0"/>
          </a:p>
        </p:txBody>
      </p:sp>
    </p:spTree>
    <p:extLst>
      <p:ext uri="{BB962C8B-B14F-4D97-AF65-F5344CB8AC3E}">
        <p14:creationId xmlns:p14="http://schemas.microsoft.com/office/powerpoint/2010/main" val="183391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FEBFD"/>
          </a:solidFill>
        </p:spPr>
        <p:txBody>
          <a:bodyPr>
            <a:normAutofit fontScale="90000"/>
          </a:bodyPr>
          <a:lstStyle/>
          <a:p>
            <a:r>
              <a:rPr lang="en-US" dirty="0" smtClean="0">
                <a:solidFill>
                  <a:srgbClr val="0070C0"/>
                </a:solidFill>
              </a:rPr>
              <a:t>Preparing Children for Openness</a:t>
            </a:r>
            <a:endParaRPr lang="en-CA" dirty="0">
              <a:solidFill>
                <a:srgbClr val="0070C0"/>
              </a:solidFill>
            </a:endParaRPr>
          </a:p>
        </p:txBody>
      </p:sp>
      <p:sp>
        <p:nvSpPr>
          <p:cNvPr id="3" name="Content Placeholder 2"/>
          <p:cNvSpPr>
            <a:spLocks noGrp="1"/>
          </p:cNvSpPr>
          <p:nvPr>
            <p:ph idx="1"/>
          </p:nvPr>
        </p:nvSpPr>
        <p:spPr/>
        <p:txBody>
          <a:bodyPr/>
          <a:lstStyle/>
          <a:p>
            <a:r>
              <a:rPr lang="en-US" dirty="0" smtClean="0"/>
              <a:t>Children need to understand that their relationship with their birth parents is changing</a:t>
            </a:r>
          </a:p>
          <a:p>
            <a:endParaRPr lang="en-US" dirty="0" smtClean="0"/>
          </a:p>
          <a:p>
            <a:r>
              <a:rPr lang="en-US" dirty="0" smtClean="0"/>
              <a:t>Openness is not a continuation of access</a:t>
            </a:r>
          </a:p>
          <a:p>
            <a:endParaRPr lang="en-US" dirty="0" smtClean="0"/>
          </a:p>
          <a:p>
            <a:r>
              <a:rPr lang="en-US" dirty="0" smtClean="0"/>
              <a:t>Children need to grieve this loss</a:t>
            </a:r>
            <a:endParaRPr lang="en-CA" dirty="0"/>
          </a:p>
        </p:txBody>
      </p:sp>
    </p:spTree>
    <p:extLst>
      <p:ext uri="{BB962C8B-B14F-4D97-AF65-F5344CB8AC3E}">
        <p14:creationId xmlns:p14="http://schemas.microsoft.com/office/powerpoint/2010/main" val="385369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solidFill>
                  <a:srgbClr val="0070C0"/>
                </a:solidFill>
              </a:rPr>
              <a:t>Tools</a:t>
            </a:r>
            <a:endParaRPr lang="en-CA" dirty="0">
              <a:solidFill>
                <a:srgbClr val="0070C0"/>
              </a:solidFill>
            </a:endParaRPr>
          </a:p>
        </p:txBody>
      </p:sp>
      <p:sp>
        <p:nvSpPr>
          <p:cNvPr id="3" name="Content Placeholder 2"/>
          <p:cNvSpPr>
            <a:spLocks noGrp="1"/>
          </p:cNvSpPr>
          <p:nvPr>
            <p:ph idx="1"/>
          </p:nvPr>
        </p:nvSpPr>
        <p:spPr/>
        <p:txBody>
          <a:bodyPr/>
          <a:lstStyle/>
          <a:p>
            <a:r>
              <a:rPr lang="en-US" dirty="0" smtClean="0"/>
              <a:t>Life books</a:t>
            </a:r>
          </a:p>
          <a:p>
            <a:endParaRPr lang="en-US" dirty="0" smtClean="0"/>
          </a:p>
          <a:p>
            <a:r>
              <a:rPr lang="en-US" dirty="0" smtClean="0"/>
              <a:t>Mobility Mapping Tool – Kevin Campbell / Family Finding model</a:t>
            </a:r>
          </a:p>
          <a:p>
            <a:endParaRPr lang="en-US" dirty="0" smtClean="0"/>
          </a:p>
          <a:p>
            <a:r>
              <a:rPr lang="en-US" dirty="0" smtClean="0"/>
              <a:t>Signs of Safety Tools</a:t>
            </a:r>
          </a:p>
          <a:p>
            <a:pPr lvl="1"/>
            <a:r>
              <a:rPr lang="en-US" dirty="0" smtClean="0"/>
              <a:t>Three Houses</a:t>
            </a:r>
          </a:p>
          <a:p>
            <a:pPr lvl="1"/>
            <a:r>
              <a:rPr lang="en-US" dirty="0" smtClean="0"/>
              <a:t>Words and Pictures</a:t>
            </a:r>
          </a:p>
        </p:txBody>
      </p:sp>
    </p:spTree>
    <p:extLst>
      <p:ext uri="{BB962C8B-B14F-4D97-AF65-F5344CB8AC3E}">
        <p14:creationId xmlns:p14="http://schemas.microsoft.com/office/powerpoint/2010/main" val="283448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Houses Tool</a:t>
            </a:r>
            <a:endParaRPr lang="en-CA" dirty="0"/>
          </a:p>
        </p:txBody>
      </p:sp>
      <p:pic>
        <p:nvPicPr>
          <p:cNvPr id="102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39738"/>
            <a:ext cx="7992888" cy="498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11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Words and Pictures</a:t>
            </a:r>
            <a:endParaRPr lang="en-CA" dirty="0">
              <a:solidFill>
                <a:srgbClr val="0070C0"/>
              </a:solidFill>
            </a:endParaRPr>
          </a:p>
        </p:txBody>
      </p:sp>
      <p:sp>
        <p:nvSpPr>
          <p:cNvPr id="3" name="Content Placeholder 2"/>
          <p:cNvSpPr>
            <a:spLocks noGrp="1"/>
          </p:cNvSpPr>
          <p:nvPr>
            <p:ph idx="1"/>
          </p:nvPr>
        </p:nvSpPr>
        <p:spPr/>
        <p:txBody>
          <a:bodyPr/>
          <a:lstStyle/>
          <a:p>
            <a:endParaRPr lang="en-US" dirty="0" smtClean="0"/>
          </a:p>
          <a:p>
            <a:r>
              <a:rPr lang="en-US" dirty="0" smtClean="0"/>
              <a:t>Use of drawings / photos / etc.</a:t>
            </a:r>
          </a:p>
          <a:p>
            <a:r>
              <a:rPr lang="en-US" dirty="0" smtClean="0"/>
              <a:t>Modify to use </a:t>
            </a:r>
            <a:r>
              <a:rPr lang="en-US" dirty="0" err="1" smtClean="0"/>
              <a:t>lifebook</a:t>
            </a:r>
            <a:r>
              <a:rPr lang="en-US" dirty="0" smtClean="0"/>
              <a:t> photos to tell the story</a:t>
            </a:r>
          </a:p>
          <a:p>
            <a:r>
              <a:rPr lang="en-US" dirty="0" smtClean="0"/>
              <a:t>Introduces the changing relationship in openness </a:t>
            </a:r>
          </a:p>
          <a:p>
            <a:r>
              <a:rPr lang="en-US" dirty="0" smtClean="0"/>
              <a:t>Give a common narrative for child, foster parent, birth parent and future adoptive parent</a:t>
            </a:r>
            <a:endParaRPr lang="en-CA" dirty="0"/>
          </a:p>
        </p:txBody>
      </p:sp>
    </p:spTree>
    <p:extLst>
      <p:ext uri="{BB962C8B-B14F-4D97-AF65-F5344CB8AC3E}">
        <p14:creationId xmlns:p14="http://schemas.microsoft.com/office/powerpoint/2010/main" val="957995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PPT Template -June 2008 - Sampl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CBe and RESP Presentation 2015" id="{D21FBAC0-B6D9-4780-8E76-70F5669E67B1}" vid="{6683D7F2-9A75-43CC-A8FC-DAB00BBC64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355</TotalTime>
  <Words>1012</Words>
  <Application>Microsoft Office PowerPoint</Application>
  <PresentationFormat>On-screen Show (4:3)</PresentationFormat>
  <Paragraphs>122</Paragraphs>
  <Slides>25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Adjacency</vt:lpstr>
      <vt:lpstr>PPT Template -June 2008 - Sample One</vt:lpstr>
      <vt:lpstr>Webinar on Openness in Adoption #5 The Work Begins: Implementing the Openness Plan </vt:lpstr>
      <vt:lpstr>Implementing the Openness plan</vt:lpstr>
      <vt:lpstr>Preparation work with caregivers</vt:lpstr>
      <vt:lpstr>Tools for worker</vt:lpstr>
      <vt:lpstr>Tools continued…</vt:lpstr>
      <vt:lpstr>Preparing Children for Openness</vt:lpstr>
      <vt:lpstr>Tools</vt:lpstr>
      <vt:lpstr>Three Houses Tool</vt:lpstr>
      <vt:lpstr>Words and Pictures</vt:lpstr>
      <vt:lpstr>PowerPoint Presentation</vt:lpstr>
      <vt:lpstr>PowerPoint Presentation</vt:lpstr>
      <vt:lpstr>Adam visited with Mommy M. and they had fun.  Visiting is different than being a Mommy everyday.   Mommy M.  needed to stop drinking alcohol so that she could take care of Adam and keep him safe.   Mommy M. loves Adam very much. She tried very hard, but she could not stop drinking alcohol.  </vt:lpstr>
      <vt:lpstr>PowerPoint Presentation</vt:lpstr>
      <vt:lpstr>Tools (cont) </vt:lpstr>
      <vt:lpstr>String activity (connections)</vt:lpstr>
      <vt:lpstr>Family Relationships</vt:lpstr>
      <vt:lpstr>PREPARING Adoptive Parents</vt:lpstr>
      <vt:lpstr>Matching and Disclosure</vt:lpstr>
      <vt:lpstr>Building relationships</vt:lpstr>
      <vt:lpstr>Placement ceremonies</vt:lpstr>
      <vt:lpstr>The goal</vt:lpstr>
      <vt:lpstr>The goal</vt:lpstr>
      <vt:lpstr>PowerPoint Presentation</vt:lpstr>
      <vt:lpstr>The goal</vt:lpstr>
      <vt:lpstr>Different Paths to Openness</vt:lpstr>
    </vt:vector>
  </TitlesOfParts>
  <Company>Children's Aid Society of Ottawa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Cunningham, Tara</dc:creator>
  <cp:lastModifiedBy>Shawn Coppen</cp:lastModifiedBy>
  <cp:revision>23</cp:revision>
  <cp:lastPrinted>2015-11-03T15:00:28Z</cp:lastPrinted>
  <dcterms:created xsi:type="dcterms:W3CDTF">2015-10-25T22:02:13Z</dcterms:created>
  <dcterms:modified xsi:type="dcterms:W3CDTF">2015-11-05T16:22:54Z</dcterms:modified>
</cp:coreProperties>
</file>