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5"/>
  </p:notesMasterIdLst>
  <p:sldIdLst>
    <p:sldId id="256" r:id="rId2"/>
    <p:sldId id="257" r:id="rId3"/>
    <p:sldId id="258" r:id="rId4"/>
    <p:sldId id="267" r:id="rId5"/>
    <p:sldId id="259" r:id="rId6"/>
    <p:sldId id="260" r:id="rId7"/>
    <p:sldId id="261" r:id="rId8"/>
    <p:sldId id="263" r:id="rId9"/>
    <p:sldId id="264" r:id="rId10"/>
    <p:sldId id="265" r:id="rId11"/>
    <p:sldId id="268" r:id="rId12"/>
    <p:sldId id="269" r:id="rId13"/>
    <p:sldId id="277" r:id="rId14"/>
    <p:sldId id="270" r:id="rId15"/>
    <p:sldId id="266" r:id="rId16"/>
    <p:sldId id="271" r:id="rId17"/>
    <p:sldId id="279" r:id="rId18"/>
    <p:sldId id="272" r:id="rId19"/>
    <p:sldId id="275" r:id="rId20"/>
    <p:sldId id="274" r:id="rId21"/>
    <p:sldId id="276" r:id="rId22"/>
    <p:sldId id="278"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51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A64A4A-68B8-1D46-AE9B-BE10BAB1EB83}" type="datetimeFigureOut">
              <a:rPr lang="en-US" smtClean="0"/>
              <a:t>10/2/2015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5807B6-1465-8A43-86C8-E4348357E281}" type="slidenum">
              <a:rPr lang="en-US" smtClean="0"/>
              <a:t>‹#›</a:t>
            </a:fld>
            <a:endParaRPr lang="en-US"/>
          </a:p>
        </p:txBody>
      </p:sp>
    </p:spTree>
    <p:extLst>
      <p:ext uri="{BB962C8B-B14F-4D97-AF65-F5344CB8AC3E}">
        <p14:creationId xmlns:p14="http://schemas.microsoft.com/office/powerpoint/2010/main" val="198038401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respect to Slides 5 to 12, Fiona will talk about all</a:t>
            </a:r>
            <a:r>
              <a:rPr lang="en-US" baseline="0" dirty="0" smtClean="0"/>
              <a:t> the ground work involved in the adoption planning process in terms of getting to understand the all in the issues involved in the adoption planning process for the child or children you are planning for, and how important it is to engage in consultation with the the CAS staff involved, and with the children, and with the birth and prospective adoptive family members.  </a:t>
            </a:r>
            <a:endParaRPr lang="en-US" dirty="0"/>
          </a:p>
        </p:txBody>
      </p:sp>
      <p:sp>
        <p:nvSpPr>
          <p:cNvPr id="4" name="Slide Number Placeholder 3"/>
          <p:cNvSpPr>
            <a:spLocks noGrp="1"/>
          </p:cNvSpPr>
          <p:nvPr>
            <p:ph type="sldNum" sz="quarter" idx="10"/>
          </p:nvPr>
        </p:nvSpPr>
        <p:spPr/>
        <p:txBody>
          <a:bodyPr/>
          <a:lstStyle/>
          <a:p>
            <a:fld id="{F05807B6-1465-8A43-86C8-E4348357E281}" type="slidenum">
              <a:rPr lang="en-US" smtClean="0"/>
              <a:t>4</a:t>
            </a:fld>
            <a:endParaRPr lang="en-US"/>
          </a:p>
        </p:txBody>
      </p:sp>
    </p:spTree>
    <p:extLst>
      <p:ext uri="{BB962C8B-B14F-4D97-AF65-F5344CB8AC3E}">
        <p14:creationId xmlns:p14="http://schemas.microsoft.com/office/powerpoint/2010/main" val="2512090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Fiona will talk</a:t>
            </a:r>
            <a:r>
              <a:rPr lang="en-US" baseline="0" dirty="0" smtClean="0"/>
              <a:t> about how the task of getting the child’s perspective can be approached based on the child’s age and developmental stage, and strategies that can be used for communication </a:t>
            </a:r>
            <a:endParaRPr lang="en-US" dirty="0"/>
          </a:p>
        </p:txBody>
      </p:sp>
      <p:sp>
        <p:nvSpPr>
          <p:cNvPr id="4" name="Slide Number Placeholder 3"/>
          <p:cNvSpPr>
            <a:spLocks noGrp="1"/>
          </p:cNvSpPr>
          <p:nvPr>
            <p:ph type="sldNum" sz="quarter" idx="10"/>
          </p:nvPr>
        </p:nvSpPr>
        <p:spPr/>
        <p:txBody>
          <a:bodyPr/>
          <a:lstStyle/>
          <a:p>
            <a:fld id="{F05807B6-1465-8A43-86C8-E4348357E281}" type="slidenum">
              <a:rPr lang="en-US" smtClean="0"/>
              <a:t>5</a:t>
            </a:fld>
            <a:endParaRPr lang="en-US"/>
          </a:p>
        </p:txBody>
      </p:sp>
    </p:spTree>
    <p:extLst>
      <p:ext uri="{BB962C8B-B14F-4D97-AF65-F5344CB8AC3E}">
        <p14:creationId xmlns:p14="http://schemas.microsoft.com/office/powerpoint/2010/main" val="3673925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adoption planning process offers lots of opportunities to introduce the idea of adoption to children</a:t>
            </a:r>
            <a:r>
              <a:rPr lang="en-US" baseline="0" dirty="0" smtClean="0"/>
              <a:t> in birth family members.  Presenting them with non-identifying information about prospective adoptive families can be a great way to help them come to terms with the idea, and may offer them the opportunity to feel more comfortable if their perspective is drawn into the selection process.</a:t>
            </a:r>
          </a:p>
          <a:p>
            <a:r>
              <a:rPr lang="en-US" baseline="0" dirty="0" smtClean="0"/>
              <a:t>Also, it is often helpful for adoptive families to have a sense of the child’s and/or birth families “approval.”  It is a potential first step in the critical process of helping the birth family to support the adoption plan.  And, if it is not a realistic option in the planning process because of how birth family members feel about adoption, that factor can tell you a lot about what will need to be kept in mind with respect to the level of openness that can be contemplated.</a:t>
            </a:r>
            <a:endParaRPr lang="en-US" dirty="0"/>
          </a:p>
        </p:txBody>
      </p:sp>
      <p:sp>
        <p:nvSpPr>
          <p:cNvPr id="4" name="Slide Number Placeholder 3"/>
          <p:cNvSpPr>
            <a:spLocks noGrp="1"/>
          </p:cNvSpPr>
          <p:nvPr>
            <p:ph type="sldNum" sz="quarter" idx="10"/>
          </p:nvPr>
        </p:nvSpPr>
        <p:spPr/>
        <p:txBody>
          <a:bodyPr/>
          <a:lstStyle/>
          <a:p>
            <a:fld id="{F05807B6-1465-8A43-86C8-E4348357E281}" type="slidenum">
              <a:rPr lang="en-US" smtClean="0"/>
              <a:t>9</a:t>
            </a:fld>
            <a:endParaRPr lang="en-US"/>
          </a:p>
        </p:txBody>
      </p:sp>
    </p:spTree>
    <p:extLst>
      <p:ext uri="{BB962C8B-B14F-4D97-AF65-F5344CB8AC3E}">
        <p14:creationId xmlns:p14="http://schemas.microsoft.com/office/powerpoint/2010/main" val="2733660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5807B6-1465-8A43-86C8-E4348357E281}" type="slidenum">
              <a:rPr lang="en-US" smtClean="0"/>
              <a:t>10</a:t>
            </a:fld>
            <a:endParaRPr lang="en-US"/>
          </a:p>
        </p:txBody>
      </p:sp>
    </p:spTree>
    <p:extLst>
      <p:ext uri="{BB962C8B-B14F-4D97-AF65-F5344CB8AC3E}">
        <p14:creationId xmlns:p14="http://schemas.microsoft.com/office/powerpoint/2010/main" val="760107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5807B6-1465-8A43-86C8-E4348357E281}" type="slidenum">
              <a:rPr lang="en-US" smtClean="0"/>
              <a:t>12</a:t>
            </a:fld>
            <a:endParaRPr lang="en-US"/>
          </a:p>
        </p:txBody>
      </p:sp>
    </p:spTree>
    <p:extLst>
      <p:ext uri="{BB962C8B-B14F-4D97-AF65-F5344CB8AC3E}">
        <p14:creationId xmlns:p14="http://schemas.microsoft.com/office/powerpoint/2010/main" val="721619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Ideas:  A Child’s Concert</a:t>
            </a:r>
            <a:r>
              <a:rPr lang="en-US" baseline="0" dirty="0" smtClean="0"/>
              <a:t>; A community or cultural event that is meaningful to the child and birth family; Using the Child’s Lifebook as a tool to help the parent talk to the adoptive family about the child and the birth family – Fiona will talk about examples from her own cases</a:t>
            </a:r>
            <a:endParaRPr lang="en-US" dirty="0"/>
          </a:p>
        </p:txBody>
      </p:sp>
      <p:sp>
        <p:nvSpPr>
          <p:cNvPr id="4" name="Slide Number Placeholder 3"/>
          <p:cNvSpPr>
            <a:spLocks noGrp="1"/>
          </p:cNvSpPr>
          <p:nvPr>
            <p:ph type="sldNum" sz="quarter" idx="10"/>
          </p:nvPr>
        </p:nvSpPr>
        <p:spPr/>
        <p:txBody>
          <a:bodyPr/>
          <a:lstStyle/>
          <a:p>
            <a:fld id="{F05807B6-1465-8A43-86C8-E4348357E281}" type="slidenum">
              <a:rPr lang="en-US" smtClean="0"/>
              <a:t>15</a:t>
            </a:fld>
            <a:endParaRPr lang="en-US"/>
          </a:p>
        </p:txBody>
      </p:sp>
    </p:spTree>
    <p:extLst>
      <p:ext uri="{BB962C8B-B14F-4D97-AF65-F5344CB8AC3E}">
        <p14:creationId xmlns:p14="http://schemas.microsoft.com/office/powerpoint/2010/main" val="3286849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CA"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A98AF03-7270-45C2-A683-C5E353EF01A5}" type="datetime4">
              <a:rPr lang="en-US" smtClean="0"/>
              <a:pPr/>
              <a:t>October 2, 2015</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B37D5FE-740C-46F5-801A-FA5477D9711F}" type="slidenum">
              <a:rPr lang="en-US" smtClean="0"/>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A2FB5AFD-D735-4504-A039-ADEBB6448D55}" type="datetime4">
              <a:rPr lang="en-US" smtClean="0"/>
              <a:pPr/>
              <a:t>October 2,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CA"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AB5C8118-FB93-4E87-B380-0175F2FE2167}" type="datetime4">
              <a:rPr lang="en-US" smtClean="0"/>
              <a:pPr/>
              <a:t>October 2,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Date Placeholder 3"/>
          <p:cNvSpPr>
            <a:spLocks noGrp="1"/>
          </p:cNvSpPr>
          <p:nvPr>
            <p:ph type="dt" sz="half" idx="10"/>
          </p:nvPr>
        </p:nvSpPr>
        <p:spPr/>
        <p:txBody>
          <a:bodyPr/>
          <a:lstStyle/>
          <a:p>
            <a:fld id="{05A93482-8E69-40F7-BCAD-5662A6CADB27}" type="datetime4">
              <a:rPr lang="en-US" smtClean="0"/>
              <a:pPr/>
              <a:t>October 2,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CA"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FBB7EAE1-CAAC-4AEF-919E-158692B1E55E}" type="datetime4">
              <a:rPr lang="en-US" smtClean="0"/>
              <a:pPr/>
              <a:t>October 2, 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5" name="Date Placeholder 4"/>
          <p:cNvSpPr>
            <a:spLocks noGrp="1"/>
          </p:cNvSpPr>
          <p:nvPr>
            <p:ph type="dt" sz="half" idx="10"/>
          </p:nvPr>
        </p:nvSpPr>
        <p:spPr/>
        <p:txBody>
          <a:bodyPr/>
          <a:lstStyle/>
          <a:p>
            <a:fld id="{9525A706-D8F2-4D1A-855A-CADC92600C26}" type="datetime4">
              <a:rPr lang="en-US" smtClean="0"/>
              <a:pPr/>
              <a:t>October 2, 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7" name="Date Placeholder 6"/>
          <p:cNvSpPr>
            <a:spLocks noGrp="1"/>
          </p:cNvSpPr>
          <p:nvPr>
            <p:ph type="dt" sz="half" idx="10"/>
          </p:nvPr>
        </p:nvSpPr>
        <p:spPr/>
        <p:txBody>
          <a:bodyPr/>
          <a:lstStyle/>
          <a:p>
            <a:fld id="{99B4F123-1704-49AC-9D15-C4B1462B8014}" type="datetime4">
              <a:rPr lang="en-US" smtClean="0"/>
              <a:pPr/>
              <a:t>October 2, 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E3127EC2-47FB-48A1-8644-C8A81DDAA119}" type="datetime4">
              <a:rPr lang="en-US" smtClean="0"/>
              <a:pPr/>
              <a:t>October 2, 2015</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EC3ED-7435-49F9-84C8-03CCA2F8DEDB}" type="datetime4">
              <a:rPr lang="en-US" smtClean="0"/>
              <a:pPr/>
              <a:t>October 2, 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FC49BF1-FCD3-4395-8FF6-0047AF66228E}" type="datetime4">
              <a:rPr lang="en-US" smtClean="0"/>
              <a:pPr/>
              <a:t>October 2, 2015</a:t>
            </a:fld>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CA"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CA"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CA861222-2C8B-4501-BE87-6797EC025925}" type="datetime4">
              <a:rPr lang="en-US" smtClean="0"/>
              <a:pPr/>
              <a:t>October 2, 2015</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CA"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6C01193-8287-4834-A286-6B880643E934}" type="datetime4">
              <a:rPr lang="en-US" smtClean="0"/>
              <a:pPr/>
              <a:t>October 2, 2015</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B37D5FE-740C-46F5-801A-FA5477D9711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ADOPTION OPENNESS:</a:t>
            </a:r>
            <a:br>
              <a:rPr lang="en-US" dirty="0" smtClean="0"/>
            </a:br>
            <a:endParaRPr lang="en-US" dirty="0"/>
          </a:p>
        </p:txBody>
      </p:sp>
      <p:sp>
        <p:nvSpPr>
          <p:cNvPr id="3" name="Subtitle 2"/>
          <p:cNvSpPr>
            <a:spLocks noGrp="1"/>
          </p:cNvSpPr>
          <p:nvPr>
            <p:ph type="subTitle" idx="1"/>
          </p:nvPr>
        </p:nvSpPr>
        <p:spPr/>
        <p:txBody>
          <a:bodyPr/>
          <a:lstStyle/>
          <a:p>
            <a:r>
              <a:rPr lang="en-US" smtClean="0"/>
              <a:t>LAYING THE STEPPING STONES FOR SUCESSS</a:t>
            </a:r>
            <a:endParaRPr lang="en-US"/>
          </a:p>
        </p:txBody>
      </p:sp>
    </p:spTree>
    <p:extLst>
      <p:ext uri="{BB962C8B-B14F-4D97-AF65-F5344CB8AC3E}">
        <p14:creationId xmlns:p14="http://schemas.microsoft.com/office/powerpoint/2010/main" val="3232298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Identify Education Resources Available for Your CAS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Think about resources available within your agency or your community that can offer information and support in order to help birth and adoptive parents and children understand more about adoption and openness</a:t>
            </a:r>
          </a:p>
          <a:p>
            <a:r>
              <a:rPr lang="en-US" dirty="0" smtClean="0"/>
              <a:t>The Adoption Counsel of Ontario can be a helpful resource</a:t>
            </a:r>
          </a:p>
          <a:p>
            <a:r>
              <a:rPr lang="en-US" dirty="0" smtClean="0"/>
              <a:t>Think about developing your own resources: Birth and Adoptive Family Members who have experienced adoption and openness and are willing to share their experience with others can be an important resource</a:t>
            </a:r>
          </a:p>
        </p:txBody>
      </p:sp>
    </p:spTree>
    <p:extLst>
      <p:ext uri="{BB962C8B-B14F-4D97-AF65-F5344CB8AC3E}">
        <p14:creationId xmlns:p14="http://schemas.microsoft.com/office/powerpoint/2010/main" val="10482966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SIBLINGS – ISSUES ARISING IN SEPARATE PLANNING SITUATIONS</a:t>
            </a:r>
            <a:endParaRPr lang="en-US" sz="3200" dirty="0"/>
          </a:p>
        </p:txBody>
      </p:sp>
      <p:sp>
        <p:nvSpPr>
          <p:cNvPr id="3" name="Content Placeholder 2"/>
          <p:cNvSpPr>
            <a:spLocks noGrp="1"/>
          </p:cNvSpPr>
          <p:nvPr>
            <p:ph idx="1"/>
          </p:nvPr>
        </p:nvSpPr>
        <p:spPr/>
        <p:txBody>
          <a:bodyPr>
            <a:normAutofit fontScale="92500"/>
          </a:bodyPr>
          <a:lstStyle/>
          <a:p>
            <a:r>
              <a:rPr lang="en-US" dirty="0" smtClean="0"/>
              <a:t>Adoption Plans that will involve separate planning for siblings present special challenges that will need to be resolved</a:t>
            </a:r>
          </a:p>
          <a:p>
            <a:r>
              <a:rPr lang="en-US" dirty="0" smtClean="0"/>
              <a:t>It will be important to work through the issues raised with the children involved individually </a:t>
            </a:r>
          </a:p>
          <a:p>
            <a:r>
              <a:rPr lang="en-US" dirty="0" smtClean="0"/>
              <a:t>What you discover about how the children involved are feeling, will need to inform the adoption and openness planning process</a:t>
            </a:r>
            <a:endParaRPr lang="en-US" dirty="0"/>
          </a:p>
        </p:txBody>
      </p:sp>
    </p:spTree>
    <p:extLst>
      <p:ext uri="{BB962C8B-B14F-4D97-AF65-F5344CB8AC3E}">
        <p14:creationId xmlns:p14="http://schemas.microsoft.com/office/powerpoint/2010/main" val="16777961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SIBLING GROUPS – Being Sensitive to individual needs of siblings</a:t>
            </a:r>
            <a:endParaRPr lang="en-US" sz="3200" dirty="0"/>
          </a:p>
        </p:txBody>
      </p:sp>
      <p:sp>
        <p:nvSpPr>
          <p:cNvPr id="3" name="Content Placeholder 2"/>
          <p:cNvSpPr>
            <a:spLocks noGrp="1"/>
          </p:cNvSpPr>
          <p:nvPr>
            <p:ph idx="1"/>
          </p:nvPr>
        </p:nvSpPr>
        <p:spPr/>
        <p:txBody>
          <a:bodyPr/>
          <a:lstStyle/>
          <a:p>
            <a:r>
              <a:rPr lang="en-US" dirty="0" smtClean="0"/>
              <a:t>Keep in mind that there may be a need for individual openness plans for children within sibling groups for a whole variety of reasons – different needs, different developmental stages, different birth parents, different attachment figures</a:t>
            </a:r>
            <a:endParaRPr lang="en-US" dirty="0"/>
          </a:p>
        </p:txBody>
      </p:sp>
    </p:spTree>
    <p:extLst>
      <p:ext uri="{BB962C8B-B14F-4D97-AF65-F5344CB8AC3E}">
        <p14:creationId xmlns:p14="http://schemas.microsoft.com/office/powerpoint/2010/main" val="36969033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Be Realistic and Be Prepared to Manage Expectations</a:t>
            </a:r>
            <a:endParaRPr lang="en-US" dirty="0"/>
          </a:p>
        </p:txBody>
      </p:sp>
      <p:sp>
        <p:nvSpPr>
          <p:cNvPr id="5" name="Content Placeholder 4"/>
          <p:cNvSpPr>
            <a:spLocks noGrp="1"/>
          </p:cNvSpPr>
          <p:nvPr>
            <p:ph idx="1"/>
          </p:nvPr>
        </p:nvSpPr>
        <p:spPr/>
        <p:txBody>
          <a:bodyPr>
            <a:normAutofit fontScale="92500"/>
          </a:bodyPr>
          <a:lstStyle/>
          <a:p>
            <a:r>
              <a:rPr lang="en-US" dirty="0" smtClean="0"/>
              <a:t>Plans for Openness need to be tailored to the issues involved in each particular case</a:t>
            </a:r>
            <a:endParaRPr lang="en-US" dirty="0"/>
          </a:p>
          <a:p>
            <a:r>
              <a:rPr lang="en-US" dirty="0" smtClean="0"/>
              <a:t>Openness is a Wide Spectrum that ranges from situations involving only the exchange of non-identifying information to situations where unsupervised face-to-face contact occurs</a:t>
            </a:r>
          </a:p>
          <a:p>
            <a:r>
              <a:rPr lang="en-US" dirty="0" smtClean="0"/>
              <a:t>Be prepared to discuss and present potential models for openness that suit the circumstances of the case at hand </a:t>
            </a:r>
          </a:p>
          <a:p>
            <a:endParaRPr lang="en-US" dirty="0"/>
          </a:p>
          <a:p>
            <a:endParaRPr lang="en-US" dirty="0"/>
          </a:p>
        </p:txBody>
      </p:sp>
    </p:spTree>
    <p:extLst>
      <p:ext uri="{BB962C8B-B14F-4D97-AF65-F5344CB8AC3E}">
        <p14:creationId xmlns:p14="http://schemas.microsoft.com/office/powerpoint/2010/main" val="1634700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43490" y="1027664"/>
            <a:ext cx="7024744" cy="3886560"/>
          </a:xfrm>
        </p:spPr>
        <p:txBody>
          <a:bodyPr>
            <a:normAutofit fontScale="90000"/>
          </a:bodyPr>
          <a:lstStyle/>
          <a:p>
            <a:pPr algn="ctr"/>
            <a:r>
              <a:rPr lang="en-US" sz="4400" dirty="0" smtClean="0"/>
              <a:t>LET PEOPLE MEET ONE ANOTHER</a:t>
            </a:r>
            <a:br>
              <a:rPr lang="en-US" sz="4400" dirty="0" smtClean="0"/>
            </a:br>
            <a:r>
              <a:rPr lang="en-US" sz="4400" dirty="0" smtClean="0"/>
              <a:t>BEFORE ASKING THEM TO CONSIDER WORKING ON AN OPENNESS PLAN TOGHETHER</a:t>
            </a:r>
            <a:endParaRPr lang="en-US" sz="4400" dirty="0"/>
          </a:p>
        </p:txBody>
      </p:sp>
    </p:spTree>
    <p:extLst>
      <p:ext uri="{BB962C8B-B14F-4D97-AF65-F5344CB8AC3E}">
        <p14:creationId xmlns:p14="http://schemas.microsoft.com/office/powerpoint/2010/main" val="36389211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800632"/>
            <a:ext cx="7024744" cy="1370032"/>
          </a:xfrm>
        </p:spPr>
        <p:txBody>
          <a:bodyPr>
            <a:normAutofit/>
          </a:bodyPr>
          <a:lstStyle/>
          <a:p>
            <a:r>
              <a:rPr lang="en-US" dirty="0" smtClean="0"/>
              <a:t>Let the People Involved Get to Know One Another</a:t>
            </a:r>
            <a:endParaRPr lang="en-US" dirty="0"/>
          </a:p>
        </p:txBody>
      </p:sp>
      <p:sp>
        <p:nvSpPr>
          <p:cNvPr id="3" name="Content Placeholder 2"/>
          <p:cNvSpPr>
            <a:spLocks noGrp="1"/>
          </p:cNvSpPr>
          <p:nvPr>
            <p:ph idx="1"/>
          </p:nvPr>
        </p:nvSpPr>
        <p:spPr/>
        <p:txBody>
          <a:bodyPr>
            <a:normAutofit lnSpcReduction="10000"/>
          </a:bodyPr>
          <a:lstStyle/>
          <a:p>
            <a:r>
              <a:rPr lang="en-US" dirty="0"/>
              <a:t>Identify an opportunity, or </a:t>
            </a:r>
            <a:r>
              <a:rPr lang="en-US" dirty="0" smtClean="0"/>
              <a:t>series of opportunities </a:t>
            </a:r>
            <a:r>
              <a:rPr lang="en-US" dirty="0"/>
              <a:t>for prospective adoptive parents and birth family members to meet </a:t>
            </a:r>
          </a:p>
          <a:p>
            <a:r>
              <a:rPr lang="en-US" dirty="0" smtClean="0"/>
              <a:t>Try to focus on events that will offer an environment that is comfortable for everyone involved and that will offer a genuine opportunity to connect</a:t>
            </a:r>
          </a:p>
          <a:p>
            <a:r>
              <a:rPr lang="en-US" dirty="0" smtClean="0"/>
              <a:t>Give people the opportunity to talk to one another and ask questions </a:t>
            </a:r>
          </a:p>
          <a:p>
            <a:endParaRPr lang="en-US" dirty="0"/>
          </a:p>
        </p:txBody>
      </p:sp>
    </p:spTree>
    <p:extLst>
      <p:ext uri="{BB962C8B-B14F-4D97-AF65-F5344CB8AC3E}">
        <p14:creationId xmlns:p14="http://schemas.microsoft.com/office/powerpoint/2010/main" val="683550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43490" y="1027664"/>
            <a:ext cx="7024744" cy="3858952"/>
          </a:xfrm>
        </p:spPr>
        <p:txBody>
          <a:bodyPr>
            <a:normAutofit/>
          </a:bodyPr>
          <a:lstStyle/>
          <a:p>
            <a:pPr algn="ctr"/>
            <a:r>
              <a:rPr lang="en-US" dirty="0" smtClean="0"/>
              <a:t>THINGS FOR CAS STAFF TO CONSULT AND TALK ABOUT BEFORE ENGAGING PEOPLE IN A CONVERSATION ABOUT OPENNESS </a:t>
            </a:r>
            <a:endParaRPr lang="en-US" dirty="0"/>
          </a:p>
        </p:txBody>
      </p:sp>
    </p:spTree>
    <p:extLst>
      <p:ext uri="{BB962C8B-B14F-4D97-AF65-F5344CB8AC3E}">
        <p14:creationId xmlns:p14="http://schemas.microsoft.com/office/powerpoint/2010/main" val="321876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Things that Adoption, Children and Family Services need to talk about</a:t>
            </a:r>
            <a:endParaRPr lang="en-US" sz="2800" dirty="0"/>
          </a:p>
        </p:txBody>
      </p:sp>
      <p:sp>
        <p:nvSpPr>
          <p:cNvPr id="3" name="Content Placeholder 2"/>
          <p:cNvSpPr>
            <a:spLocks noGrp="1"/>
          </p:cNvSpPr>
          <p:nvPr>
            <p:ph idx="1"/>
          </p:nvPr>
        </p:nvSpPr>
        <p:spPr/>
        <p:txBody>
          <a:bodyPr/>
          <a:lstStyle/>
          <a:p>
            <a:r>
              <a:rPr lang="en-US" dirty="0" smtClean="0"/>
              <a:t>Make sure that the case history and implications for openness with birth family members is fully understood</a:t>
            </a:r>
          </a:p>
          <a:p>
            <a:r>
              <a:rPr lang="en-US" dirty="0" smtClean="0"/>
              <a:t>Sort out who will take the lead in the Adoption Openness Planning process and what roles other staff members will have</a:t>
            </a:r>
          </a:p>
          <a:p>
            <a:endParaRPr lang="en-US" dirty="0"/>
          </a:p>
        </p:txBody>
      </p:sp>
    </p:spTree>
    <p:extLst>
      <p:ext uri="{BB962C8B-B14F-4D97-AF65-F5344CB8AC3E}">
        <p14:creationId xmlns:p14="http://schemas.microsoft.com/office/powerpoint/2010/main" val="20044734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ENGAGE WITH CAS LEGAL SERVICES</a:t>
            </a:r>
            <a:endParaRPr lang="en-US" dirty="0"/>
          </a:p>
        </p:txBody>
      </p:sp>
      <p:sp>
        <p:nvSpPr>
          <p:cNvPr id="3" name="Content Placeholder 2"/>
          <p:cNvSpPr>
            <a:spLocks noGrp="1"/>
          </p:cNvSpPr>
          <p:nvPr>
            <p:ph idx="1"/>
          </p:nvPr>
        </p:nvSpPr>
        <p:spPr/>
        <p:txBody>
          <a:bodyPr/>
          <a:lstStyle/>
          <a:p>
            <a:r>
              <a:rPr lang="en-US" dirty="0" smtClean="0"/>
              <a:t>Brief legal on the background, the child, the families involved, and the plan being contemplated</a:t>
            </a:r>
          </a:p>
          <a:p>
            <a:r>
              <a:rPr lang="en-US" dirty="0" smtClean="0"/>
              <a:t>Talk about the openness needs being identified</a:t>
            </a:r>
          </a:p>
          <a:p>
            <a:r>
              <a:rPr lang="en-US" dirty="0" smtClean="0"/>
              <a:t>Identify the Existing Crown Ward Orders</a:t>
            </a:r>
          </a:p>
          <a:p>
            <a:r>
              <a:rPr lang="en-US" dirty="0" smtClean="0"/>
              <a:t>Identify the Existing Access Orders</a:t>
            </a:r>
            <a:endParaRPr lang="en-US" dirty="0"/>
          </a:p>
        </p:txBody>
      </p:sp>
    </p:spTree>
    <p:extLst>
      <p:ext uri="{BB962C8B-B14F-4D97-AF65-F5344CB8AC3E}">
        <p14:creationId xmlns:p14="http://schemas.microsoft.com/office/powerpoint/2010/main" val="816175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THINGS YOU WILL WANT TO TALK OVER WITH LEGAL SERVCES:</a:t>
            </a:r>
          </a:p>
        </p:txBody>
      </p:sp>
      <p:sp>
        <p:nvSpPr>
          <p:cNvPr id="3" name="Content Placeholder 2"/>
          <p:cNvSpPr>
            <a:spLocks noGrp="1"/>
          </p:cNvSpPr>
          <p:nvPr>
            <p:ph idx="1"/>
          </p:nvPr>
        </p:nvSpPr>
        <p:spPr/>
        <p:txBody>
          <a:bodyPr>
            <a:normAutofit lnSpcReduction="10000"/>
          </a:bodyPr>
          <a:lstStyle/>
          <a:p>
            <a:r>
              <a:rPr lang="en-US" dirty="0" smtClean="0"/>
              <a:t>Notice Requirements Associated with Adoption Planning </a:t>
            </a:r>
          </a:p>
          <a:p>
            <a:r>
              <a:rPr lang="en-US" dirty="0" smtClean="0"/>
              <a:t>Understanding the Differences Between Openness Agreements and Orders</a:t>
            </a:r>
          </a:p>
          <a:p>
            <a:r>
              <a:rPr lang="en-US" dirty="0" smtClean="0"/>
              <a:t>The ifs and whens of engaging legal advice for the child; and referring prospective adoptive parents for ILA</a:t>
            </a:r>
          </a:p>
          <a:p>
            <a:r>
              <a:rPr lang="en-US" dirty="0" smtClean="0"/>
              <a:t>The Potential Merits of Engaging in Formal Mediation</a:t>
            </a:r>
          </a:p>
          <a:p>
            <a:endParaRPr lang="en-US" dirty="0"/>
          </a:p>
        </p:txBody>
      </p:sp>
    </p:spTree>
    <p:extLst>
      <p:ext uri="{BB962C8B-B14F-4D97-AF65-F5344CB8AC3E}">
        <p14:creationId xmlns:p14="http://schemas.microsoft.com/office/powerpoint/2010/main" val="2835840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Have Openness</a:t>
            </a:r>
            <a:endParaRPr lang="en-US" dirty="0"/>
          </a:p>
        </p:txBody>
      </p:sp>
      <p:sp>
        <p:nvSpPr>
          <p:cNvPr id="3" name="Content Placeholder 2"/>
          <p:cNvSpPr>
            <a:spLocks noGrp="1"/>
          </p:cNvSpPr>
          <p:nvPr>
            <p:ph idx="1"/>
          </p:nvPr>
        </p:nvSpPr>
        <p:spPr/>
        <p:txBody>
          <a:bodyPr>
            <a:normAutofit/>
          </a:bodyPr>
          <a:lstStyle/>
          <a:p>
            <a:r>
              <a:rPr lang="en-US" dirty="0" smtClean="0"/>
              <a:t>“Adoption creates a split in a person between his biology and his biography.  Openness in adoption is an effective way to heal that split.”</a:t>
            </a:r>
          </a:p>
          <a:p>
            <a:pPr lvl="6"/>
            <a:r>
              <a:rPr lang="en-US" dirty="0" smtClean="0"/>
              <a:t>Lori Holden with Crystal Hass, </a:t>
            </a:r>
            <a:r>
              <a:rPr lang="en-US" i="1" u="sng" dirty="0" smtClean="0"/>
              <a:t>The Open-hearted Way to Open Adoption: Helping Your Child Grow up Whole</a:t>
            </a:r>
            <a:r>
              <a:rPr lang="en-US" i="1" dirty="0" smtClean="0"/>
              <a:t>, </a:t>
            </a:r>
            <a:r>
              <a:rPr lang="en-US" dirty="0" smtClean="0"/>
              <a:t> </a:t>
            </a:r>
            <a:r>
              <a:rPr lang="en-US" dirty="0" err="1" smtClean="0"/>
              <a:t>Rowman</a:t>
            </a:r>
            <a:r>
              <a:rPr lang="en-US" dirty="0" smtClean="0"/>
              <a:t> and Littlefield Publishers, Inc., 2013, p. 9</a:t>
            </a:r>
          </a:p>
        </p:txBody>
      </p:sp>
    </p:spTree>
    <p:extLst>
      <p:ext uri="{BB962C8B-B14F-4D97-AF65-F5344CB8AC3E}">
        <p14:creationId xmlns:p14="http://schemas.microsoft.com/office/powerpoint/2010/main" val="36823063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Contemplating the Formal Legal Steps that will need to unfold: </a:t>
            </a:r>
            <a:endParaRPr lang="en-US" sz="3200" dirty="0"/>
          </a:p>
        </p:txBody>
      </p:sp>
      <p:sp>
        <p:nvSpPr>
          <p:cNvPr id="3" name="Content Placeholder 2"/>
          <p:cNvSpPr>
            <a:spLocks noGrp="1"/>
          </p:cNvSpPr>
          <p:nvPr>
            <p:ph idx="1"/>
          </p:nvPr>
        </p:nvSpPr>
        <p:spPr/>
        <p:txBody>
          <a:bodyPr>
            <a:normAutofit fontScale="77500" lnSpcReduction="20000"/>
          </a:bodyPr>
          <a:lstStyle/>
          <a:p>
            <a:r>
              <a:rPr lang="en-US" dirty="0"/>
              <a:t>Identifying who the access holders are, and who the recipients of access are</a:t>
            </a:r>
          </a:p>
          <a:p>
            <a:r>
              <a:rPr lang="en-US" b="1" dirty="0" smtClean="0"/>
              <a:t>WHO</a:t>
            </a:r>
            <a:r>
              <a:rPr lang="en-US" dirty="0" smtClean="0"/>
              <a:t> </a:t>
            </a:r>
            <a:r>
              <a:rPr lang="en-US" dirty="0"/>
              <a:t>will need to be served with </a:t>
            </a:r>
            <a:r>
              <a:rPr lang="en-US" b="1" dirty="0" smtClean="0"/>
              <a:t>WHICH FORM </a:t>
            </a:r>
            <a:r>
              <a:rPr lang="en-US" dirty="0" smtClean="0"/>
              <a:t>of </a:t>
            </a:r>
            <a:r>
              <a:rPr lang="en-US" dirty="0"/>
              <a:t>Notice regarding the Society’s plan to place the child for </a:t>
            </a:r>
            <a:r>
              <a:rPr lang="en-US" dirty="0" smtClean="0"/>
              <a:t>adoption?</a:t>
            </a:r>
            <a:endParaRPr lang="en-US" dirty="0"/>
          </a:p>
          <a:p>
            <a:r>
              <a:rPr lang="en-US" dirty="0"/>
              <a:t>How will service of Notice on children be </a:t>
            </a:r>
            <a:r>
              <a:rPr lang="en-US" dirty="0" smtClean="0"/>
              <a:t>managed?</a:t>
            </a:r>
            <a:endParaRPr lang="en-US" dirty="0"/>
          </a:p>
          <a:p>
            <a:r>
              <a:rPr lang="en-US" dirty="0" smtClean="0"/>
              <a:t>Role for Child’s Counsel?:  If</a:t>
            </a:r>
            <a:r>
              <a:rPr lang="en-US" dirty="0"/>
              <a:t>, when and how to engage a lawyer on behalf of the children involved</a:t>
            </a:r>
          </a:p>
          <a:p>
            <a:r>
              <a:rPr lang="en-US" dirty="0" smtClean="0"/>
              <a:t>Independent Legal </a:t>
            </a:r>
            <a:r>
              <a:rPr lang="en-US" dirty="0"/>
              <a:t>advice for prospective adoptive </a:t>
            </a:r>
            <a:r>
              <a:rPr lang="en-US" dirty="0" smtClean="0"/>
              <a:t>parents:  Understanding why that’s helpful, and when and how that might best be accomplished</a:t>
            </a:r>
            <a:endParaRPr lang="en-US" dirty="0"/>
          </a:p>
          <a:p>
            <a:endParaRPr lang="en-US" dirty="0"/>
          </a:p>
        </p:txBody>
      </p:sp>
    </p:spTree>
    <p:extLst>
      <p:ext uri="{BB962C8B-B14F-4D97-AF65-F5344CB8AC3E}">
        <p14:creationId xmlns:p14="http://schemas.microsoft.com/office/powerpoint/2010/main" val="14335464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Consulting With Legal Services– Keeping Adoption Planning in Sync With Legal Requirements</a:t>
            </a:r>
            <a:endParaRPr lang="en-US" sz="2400" dirty="0"/>
          </a:p>
        </p:txBody>
      </p:sp>
      <p:sp>
        <p:nvSpPr>
          <p:cNvPr id="3" name="Content Placeholder 2"/>
          <p:cNvSpPr>
            <a:spLocks noGrp="1"/>
          </p:cNvSpPr>
          <p:nvPr>
            <p:ph idx="1"/>
          </p:nvPr>
        </p:nvSpPr>
        <p:spPr/>
        <p:txBody>
          <a:bodyPr>
            <a:normAutofit fontScale="85000" lnSpcReduction="20000"/>
          </a:bodyPr>
          <a:lstStyle/>
          <a:p>
            <a:r>
              <a:rPr lang="en-US" dirty="0" smtClean="0"/>
              <a:t>Early consultation offers the opportunity to identify any potential issues in respect of the access order – holders of a right of access are entitled to apply for an openness order</a:t>
            </a:r>
          </a:p>
          <a:p>
            <a:r>
              <a:rPr lang="en-US" dirty="0" smtClean="0"/>
              <a:t>Legal Services can assist you in working out important issues that will impact on the openness planning process:</a:t>
            </a:r>
          </a:p>
          <a:p>
            <a:pPr lvl="2"/>
            <a:r>
              <a:rPr lang="en-US" dirty="0" smtClean="0"/>
              <a:t>Whether parties should have the benefit of legal advice</a:t>
            </a:r>
          </a:p>
          <a:p>
            <a:pPr lvl="2"/>
            <a:r>
              <a:rPr lang="en-US" dirty="0" smtClean="0"/>
              <a:t>Whether a formal mediation process should be being considered</a:t>
            </a:r>
          </a:p>
          <a:p>
            <a:pPr lvl="2"/>
            <a:r>
              <a:rPr lang="en-US" dirty="0" smtClean="0"/>
              <a:t>Timing of the service of Notices in respect of the Adoption Placement and in relation to discussions/mediation about Openness</a:t>
            </a:r>
            <a:endParaRPr lang="en-US" dirty="0"/>
          </a:p>
        </p:txBody>
      </p:sp>
      <p:sp>
        <p:nvSpPr>
          <p:cNvPr id="4" name="TextBox 3"/>
          <p:cNvSpPr txBox="1"/>
          <p:nvPr/>
        </p:nvSpPr>
        <p:spPr>
          <a:xfrm>
            <a:off x="-993951" y="1925658"/>
            <a:ext cx="184666"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25093893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Openness is not an Event</a:t>
            </a:r>
            <a:br>
              <a:rPr lang="en-US" dirty="0" smtClean="0"/>
            </a:br>
            <a:r>
              <a:rPr lang="en-US" dirty="0" smtClean="0"/>
              <a:t>It is a Life Long Commitment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openness plan will need to involve enough flexibility to respond to the changing circumstances of family and the changing needs of a child</a:t>
            </a:r>
          </a:p>
          <a:p>
            <a:r>
              <a:rPr lang="en-US" dirty="0" smtClean="0"/>
              <a:t>Openness Plans should not be too prescriptive</a:t>
            </a:r>
          </a:p>
          <a:p>
            <a:r>
              <a:rPr lang="en-US" dirty="0" smtClean="0"/>
              <a:t>Encourage the parties to begin with modest expectations – the plan can be expanded through agreement  as the parties get to know one another, and if trust develops over time through the words and actions of the people involved</a:t>
            </a:r>
            <a:endParaRPr lang="en-US" dirty="0"/>
          </a:p>
        </p:txBody>
      </p:sp>
    </p:spTree>
    <p:extLst>
      <p:ext uri="{BB962C8B-B14F-4D97-AF65-F5344CB8AC3E}">
        <p14:creationId xmlns:p14="http://schemas.microsoft.com/office/powerpoint/2010/main" val="11777118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the Future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Educate the participant’s about how the child’s changing developmental stages as the child grows may impact on what the child needs from the openness plan</a:t>
            </a:r>
          </a:p>
          <a:p>
            <a:r>
              <a:rPr lang="en-US" dirty="0" smtClean="0"/>
              <a:t>Build in supports for the future – sources for counseling for adoptive and birth family members that will help them work through openness successfully</a:t>
            </a:r>
          </a:p>
          <a:p>
            <a:r>
              <a:rPr lang="en-US" dirty="0" smtClean="0"/>
              <a:t>Build in a method for resolution of issues and disagreements</a:t>
            </a:r>
            <a:endParaRPr lang="en-US" dirty="0"/>
          </a:p>
        </p:txBody>
      </p:sp>
    </p:spTree>
    <p:extLst>
      <p:ext uri="{BB962C8B-B14F-4D97-AF65-F5344CB8AC3E}">
        <p14:creationId xmlns:p14="http://schemas.microsoft.com/office/powerpoint/2010/main" val="791670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does Openness Heal and Help the Adopted Child?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Minimizes the potential for feelings of loss stemming from loss of contact with birth or foster family members with whom the child has meaningful and positive ties</a:t>
            </a:r>
          </a:p>
          <a:p>
            <a:r>
              <a:rPr lang="en-US" dirty="0" smtClean="0"/>
              <a:t>Allows children to resolve losses with truth rather than fantasies</a:t>
            </a:r>
          </a:p>
          <a:p>
            <a:r>
              <a:rPr lang="en-US" dirty="0" smtClean="0"/>
              <a:t>Fosters a secure sense of personal identity by offering a level of transparency and an opportunity to connect the past with the present in a way that may become increasingly important as the child grows and develops</a:t>
            </a:r>
            <a:endParaRPr lang="en-US" dirty="0"/>
          </a:p>
        </p:txBody>
      </p:sp>
    </p:spTree>
    <p:extLst>
      <p:ext uri="{BB962C8B-B14F-4D97-AF65-F5344CB8AC3E}">
        <p14:creationId xmlns:p14="http://schemas.microsoft.com/office/powerpoint/2010/main" val="3600900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43490" y="1027664"/>
            <a:ext cx="7024744" cy="5046096"/>
          </a:xfrm>
        </p:spPr>
        <p:txBody>
          <a:bodyPr>
            <a:normAutofit fontScale="90000"/>
          </a:bodyPr>
          <a:lstStyle/>
          <a:p>
            <a:pPr algn="ctr"/>
            <a:r>
              <a:rPr lang="en-US" sz="7200" dirty="0" smtClean="0"/>
              <a:t>Getting Started:</a:t>
            </a:r>
            <a:br>
              <a:rPr lang="en-US" sz="7200" dirty="0" smtClean="0"/>
            </a:br>
            <a:r>
              <a:rPr lang="en-US" sz="7200" dirty="0" smtClean="0"/>
              <a:t>Arriving at an Understanding of the Situation at Hand</a:t>
            </a:r>
            <a:endParaRPr lang="en-US" sz="7200" dirty="0"/>
          </a:p>
        </p:txBody>
      </p:sp>
    </p:spTree>
    <p:extLst>
      <p:ext uri="{BB962C8B-B14F-4D97-AF65-F5344CB8AC3E}">
        <p14:creationId xmlns:p14="http://schemas.microsoft.com/office/powerpoint/2010/main" val="2177706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Identifying the Openness Objectives </a:t>
            </a:r>
            <a:endParaRPr lang="en-US" dirty="0"/>
          </a:p>
        </p:txBody>
      </p:sp>
      <p:sp>
        <p:nvSpPr>
          <p:cNvPr id="3" name="Content Placeholder 2"/>
          <p:cNvSpPr>
            <a:spLocks noGrp="1"/>
          </p:cNvSpPr>
          <p:nvPr>
            <p:ph idx="1"/>
          </p:nvPr>
        </p:nvSpPr>
        <p:spPr/>
        <p:txBody>
          <a:bodyPr>
            <a:normAutofit fontScale="85000" lnSpcReduction="10000"/>
          </a:bodyPr>
          <a:lstStyle/>
          <a:p>
            <a:pPr marL="68580" indent="0">
              <a:buNone/>
            </a:pPr>
            <a:endParaRPr lang="en-US" dirty="0"/>
          </a:p>
          <a:p>
            <a:pPr marL="68580" indent="0">
              <a:buNone/>
            </a:pPr>
            <a:r>
              <a:rPr lang="en-US" dirty="0" smtClean="0"/>
              <a:t>The first challenge is to arrive at an understanding of the birth and other family relationships that are really important to the child and will need to be taken into consideration in the adoption planning process</a:t>
            </a:r>
            <a:endParaRPr lang="en-US" dirty="0"/>
          </a:p>
          <a:p>
            <a:r>
              <a:rPr lang="en-US" dirty="0" smtClean="0"/>
              <a:t>Talk to Family Services and Children’s Services Workers, and Foster Parents</a:t>
            </a:r>
          </a:p>
          <a:p>
            <a:r>
              <a:rPr lang="en-US" dirty="0" smtClean="0"/>
              <a:t>But </a:t>
            </a:r>
            <a:r>
              <a:rPr lang="en-US" i="1" dirty="0" smtClean="0"/>
              <a:t>most importantly </a:t>
            </a:r>
            <a:r>
              <a:rPr lang="en-US" dirty="0" smtClean="0"/>
              <a:t>make sure that you hear and understand the child’s own voice and perspective and think about the best way you will be able to do that</a:t>
            </a:r>
          </a:p>
          <a:p>
            <a:endParaRPr lang="en-US" dirty="0" smtClean="0"/>
          </a:p>
        </p:txBody>
      </p:sp>
    </p:spTree>
    <p:extLst>
      <p:ext uri="{BB962C8B-B14F-4D97-AF65-F5344CB8AC3E}">
        <p14:creationId xmlns:p14="http://schemas.microsoft.com/office/powerpoint/2010/main" val="1043566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GETTING A READ ON THE SITUATION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It is important to meet individually with everyone involved</a:t>
            </a:r>
          </a:p>
          <a:p>
            <a:pPr marL="982980" lvl="2" indent="-342900"/>
            <a:r>
              <a:rPr lang="en-US" dirty="0" smtClean="0"/>
              <a:t>child</a:t>
            </a:r>
          </a:p>
          <a:p>
            <a:pPr marL="982980" lvl="2" indent="-342900"/>
            <a:r>
              <a:rPr lang="en-US" dirty="0" smtClean="0"/>
              <a:t>birth family members</a:t>
            </a:r>
          </a:p>
          <a:p>
            <a:pPr marL="982980" lvl="2" indent="-342900"/>
            <a:r>
              <a:rPr lang="en-US" dirty="0" smtClean="0"/>
              <a:t>prospective adoptive parent</a:t>
            </a:r>
          </a:p>
          <a:p>
            <a:r>
              <a:rPr lang="en-US" dirty="0" smtClean="0"/>
              <a:t>examine their respective levels of readiness for adoption planning</a:t>
            </a:r>
          </a:p>
          <a:p>
            <a:r>
              <a:rPr lang="en-US" dirty="0" smtClean="0"/>
              <a:t>The plan for moving forward will depend on the place where everyone is beginning from and will need to be tailored to the situation at hand </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1440369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Get to Know the People Involved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Make sure that children and birth family members are fully aware that adoption planning is being contemplated – consider whether it may be possible to draw them into the process of selecting the adoptive family</a:t>
            </a:r>
          </a:p>
          <a:p>
            <a:r>
              <a:rPr lang="en-US" dirty="0" smtClean="0"/>
              <a:t>Talk to children about their feelings about adoption and about their hopes and dreams for the future – inquire  about whether this information can be shared with birth and prospective adoptive parents</a:t>
            </a:r>
          </a:p>
          <a:p>
            <a:r>
              <a:rPr lang="en-US" dirty="0" smtClean="0"/>
              <a:t>Find out about how birth parents feel about adoption</a:t>
            </a:r>
          </a:p>
          <a:p>
            <a:r>
              <a:rPr lang="en-US" dirty="0" smtClean="0"/>
              <a:t>Explore prospective adoptive parents level of familiarity and comfort with models for adoption openness</a:t>
            </a:r>
          </a:p>
        </p:txBody>
      </p:sp>
    </p:spTree>
    <p:extLst>
      <p:ext uri="{BB962C8B-B14F-4D97-AF65-F5344CB8AC3E}">
        <p14:creationId xmlns:p14="http://schemas.microsoft.com/office/powerpoint/2010/main" val="42455507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Education and Counseling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Think about whether any of the people involved might benefit from support or counseling to help them better understand how adoption will change family relationships</a:t>
            </a:r>
          </a:p>
          <a:p>
            <a:r>
              <a:rPr lang="en-US" dirty="0" smtClean="0"/>
              <a:t>Do people have unrealistic expectations about what openness might look like?– Think about whether there may be opportunities to connect them with others who are living with adoption openness and can coach them and help them understand more about what adoption openness is all about </a:t>
            </a:r>
          </a:p>
        </p:txBody>
      </p:sp>
    </p:spTree>
    <p:extLst>
      <p:ext uri="{BB962C8B-B14F-4D97-AF65-F5344CB8AC3E}">
        <p14:creationId xmlns:p14="http://schemas.microsoft.com/office/powerpoint/2010/main" val="36413366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Adoption and Openness Education:</a:t>
            </a:r>
            <a:endParaRPr lang="en-US" dirty="0"/>
          </a:p>
        </p:txBody>
      </p:sp>
      <p:sp>
        <p:nvSpPr>
          <p:cNvPr id="3" name="Content Placeholder 2"/>
          <p:cNvSpPr>
            <a:spLocks noGrp="1"/>
          </p:cNvSpPr>
          <p:nvPr>
            <p:ph idx="1"/>
          </p:nvPr>
        </p:nvSpPr>
        <p:spPr/>
        <p:txBody>
          <a:bodyPr>
            <a:normAutofit fontScale="92500" lnSpcReduction="20000"/>
          </a:bodyPr>
          <a:lstStyle/>
          <a:p>
            <a:pPr marL="68580" indent="0">
              <a:buNone/>
            </a:pPr>
            <a:r>
              <a:rPr lang="en-US" dirty="0" smtClean="0"/>
              <a:t>Is there an understanding about:</a:t>
            </a:r>
          </a:p>
          <a:p>
            <a:r>
              <a:rPr lang="en-US" dirty="0" smtClean="0"/>
              <a:t> why adoption is important to the child’s emotional health and well-being</a:t>
            </a:r>
          </a:p>
          <a:p>
            <a:r>
              <a:rPr lang="en-US" dirty="0" smtClean="0"/>
              <a:t>how birth relationships will be changed by adoption </a:t>
            </a:r>
          </a:p>
          <a:p>
            <a:r>
              <a:rPr lang="en-US" dirty="0" smtClean="0"/>
              <a:t>that the primary purpose of openness is to assist the child in forming secure bonds with the members of a new family</a:t>
            </a:r>
          </a:p>
          <a:p>
            <a:r>
              <a:rPr lang="en-US" dirty="0" smtClean="0"/>
              <a:t>that the acceptance and support of the adoption plan by the birth family is important to the child’s happiness and well-being</a:t>
            </a:r>
          </a:p>
          <a:p>
            <a:endParaRPr lang="en-US" dirty="0" smtClean="0"/>
          </a:p>
          <a:p>
            <a:endParaRPr lang="en-US" dirty="0" smtClean="0"/>
          </a:p>
          <a:p>
            <a:pPr marL="68580" indent="0">
              <a:buNone/>
            </a:pPr>
            <a:endParaRPr lang="en-US" dirty="0" smtClean="0"/>
          </a:p>
          <a:p>
            <a:endParaRPr lang="en-US" dirty="0"/>
          </a:p>
          <a:p>
            <a:endParaRPr lang="en-US" dirty="0"/>
          </a:p>
        </p:txBody>
      </p:sp>
    </p:spTree>
    <p:extLst>
      <p:ext uri="{BB962C8B-B14F-4D97-AF65-F5344CB8AC3E}">
        <p14:creationId xmlns:p14="http://schemas.microsoft.com/office/powerpoint/2010/main" val="19853540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Austin.thmx</Template>
  <TotalTime>1252</TotalTime>
  <Words>1691</Words>
  <Application>Microsoft Office PowerPoint</Application>
  <PresentationFormat>On-screen Show (4:3)</PresentationFormat>
  <Paragraphs>108</Paragraphs>
  <Slides>23</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Calibri</vt:lpstr>
      <vt:lpstr>Century Gothic</vt:lpstr>
      <vt:lpstr>Wingdings 2</vt:lpstr>
      <vt:lpstr>Austin</vt:lpstr>
      <vt:lpstr>ADOPTION OPENNESS: </vt:lpstr>
      <vt:lpstr>Why Have Openness</vt:lpstr>
      <vt:lpstr>How does Openness Heal and Help the Adopted Child?</vt:lpstr>
      <vt:lpstr>Getting Started: Arriving at an Understanding of the Situation at Hand</vt:lpstr>
      <vt:lpstr>Identifying the Openness Objectives </vt:lpstr>
      <vt:lpstr>GETTING A READ ON THE SITUATION</vt:lpstr>
      <vt:lpstr>Get to Know the People Involved</vt:lpstr>
      <vt:lpstr>  Education and Counseling</vt:lpstr>
      <vt:lpstr> Adoption and Openness Education:</vt:lpstr>
      <vt:lpstr>Identify Education Resources Available for Your CAS</vt:lpstr>
      <vt:lpstr>SIBLINGS – ISSUES ARISING IN SEPARATE PLANNING SITUATIONS</vt:lpstr>
      <vt:lpstr>SIBLING GROUPS – Being Sensitive to individual needs of siblings</vt:lpstr>
      <vt:lpstr>Be Realistic and Be Prepared to Manage Expectations</vt:lpstr>
      <vt:lpstr>LET PEOPLE MEET ONE ANOTHER BEFORE ASKING THEM TO CONSIDER WORKING ON AN OPENNESS PLAN TOGHETHER</vt:lpstr>
      <vt:lpstr>Let the People Involved Get to Know One Another</vt:lpstr>
      <vt:lpstr>THINGS FOR CAS STAFF TO CONSULT AND TALK ABOUT BEFORE ENGAGING PEOPLE IN A CONVERSATION ABOUT OPENNESS </vt:lpstr>
      <vt:lpstr>Things that Adoption, Children and Family Services need to talk about</vt:lpstr>
      <vt:lpstr>ENGAGE WITH CAS LEGAL SERVICES</vt:lpstr>
      <vt:lpstr>THINGS YOU WILL WANT TO TALK OVER WITH LEGAL SERVCES:</vt:lpstr>
      <vt:lpstr>Contemplating the Formal Legal Steps that will need to unfold: </vt:lpstr>
      <vt:lpstr>Consulting With Legal Services– Keeping Adoption Planning in Sync With Legal Requirements</vt:lpstr>
      <vt:lpstr>Openness is not an Event It is a Life Long Commitment</vt:lpstr>
      <vt:lpstr>Plan for the Future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ADOPTION OPENNESS:</dc:title>
  <dc:creator>Helen Murphy</dc:creator>
  <cp:lastModifiedBy>Asif Devji</cp:lastModifiedBy>
  <cp:revision>58</cp:revision>
  <dcterms:created xsi:type="dcterms:W3CDTF">2015-09-25T15:14:44Z</dcterms:created>
  <dcterms:modified xsi:type="dcterms:W3CDTF">2015-10-02T17:39:56Z</dcterms:modified>
</cp:coreProperties>
</file>