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52" r:id="rId2"/>
  </p:sldMasterIdLst>
  <p:notesMasterIdLst>
    <p:notesMasterId r:id="rId34"/>
  </p:notesMasterIdLst>
  <p:sldIdLst>
    <p:sldId id="297" r:id="rId3"/>
    <p:sldId id="256" r:id="rId4"/>
    <p:sldId id="262" r:id="rId5"/>
    <p:sldId id="270" r:id="rId6"/>
    <p:sldId id="257" r:id="rId7"/>
    <p:sldId id="259" r:id="rId8"/>
    <p:sldId id="260" r:id="rId9"/>
    <p:sldId id="261" r:id="rId10"/>
    <p:sldId id="272" r:id="rId11"/>
    <p:sldId id="273" r:id="rId12"/>
    <p:sldId id="289" r:id="rId13"/>
    <p:sldId id="290" r:id="rId14"/>
    <p:sldId id="291"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92" r:id="rId29"/>
    <p:sldId id="293" r:id="rId30"/>
    <p:sldId id="294" r:id="rId31"/>
    <p:sldId id="295" r:id="rId32"/>
    <p:sldId id="296" r:id="rId33"/>
  </p:sldIdLst>
  <p:sldSz cx="9144000" cy="6858000" type="screen4x3"/>
  <p:notesSz cx="6858000" cy="9144000"/>
  <p:custShowLst>
    <p:custShow name="Custom Show 1" id="0">
      <p:sldLst>
        <p:sld r:id="rId4"/>
        <p:sld r:id="rId5"/>
        <p:sld r:id="rId7"/>
        <p:sld r:id="rId8"/>
        <p:sld r:id="rId9"/>
        <p:sld r:id="rId1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a Reitmeier" initials="K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670" autoAdjust="0"/>
  </p:normalViewPr>
  <p:slideViewPr>
    <p:cSldViewPr>
      <p:cViewPr varScale="1">
        <p:scale>
          <a:sx n="104" d="100"/>
          <a:sy n="104" d="100"/>
        </p:scale>
        <p:origin x="1218" y="108"/>
      </p:cViewPr>
      <p:guideLst>
        <p:guide orient="horz" pos="2160"/>
        <p:guide pos="2880"/>
      </p:guideLst>
    </p:cSldViewPr>
  </p:slideViewPr>
  <p:outlineViewPr>
    <p:cViewPr>
      <p:scale>
        <a:sx n="33" d="100"/>
        <a:sy n="33" d="100"/>
      </p:scale>
      <p:origin x="0" y="233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2E5EAF-B439-4D6D-8358-DACE364FA3BC}" type="datetimeFigureOut">
              <a:rPr lang="en-CA" smtClean="0"/>
              <a:t>24/09/2015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90D82-B831-4180-8E8F-7659D411E97A}" type="slidenum">
              <a:rPr lang="en-CA" smtClean="0"/>
              <a:t>‹#›</a:t>
            </a:fld>
            <a:endParaRPr lang="en-CA"/>
          </a:p>
        </p:txBody>
      </p:sp>
    </p:spTree>
    <p:extLst>
      <p:ext uri="{BB962C8B-B14F-4D97-AF65-F5344CB8AC3E}">
        <p14:creationId xmlns:p14="http://schemas.microsoft.com/office/powerpoint/2010/main" val="2259146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CA" b="1" dirty="0" smtClean="0"/>
              <a:t>Mary B  (or Ene)</a:t>
            </a:r>
          </a:p>
        </p:txBody>
      </p:sp>
      <p:sp>
        <p:nvSpPr>
          <p:cNvPr id="4" name="Slide Number Placeholder 3"/>
          <p:cNvSpPr>
            <a:spLocks noGrp="1"/>
          </p:cNvSpPr>
          <p:nvPr>
            <p:ph type="sldNum" sz="quarter" idx="5"/>
          </p:nvPr>
        </p:nvSpPr>
        <p:spPr/>
        <p:txBody>
          <a:bodyPr/>
          <a:lstStyle/>
          <a:p>
            <a:pPr>
              <a:defRPr/>
            </a:pPr>
            <a:fld id="{EFF02C87-076D-48C3-A9C9-36D2B76C2C31}"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347679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US" dirty="0" smtClean="0"/>
              <a:t>Kristina’s slide</a:t>
            </a:r>
            <a:endParaRPr lang="en-CA" dirty="0" smtClean="0"/>
          </a:p>
          <a:p>
            <a:endParaRPr lang="en-CA" dirty="0" smtClean="0"/>
          </a:p>
          <a:p>
            <a:r>
              <a:rPr lang="en-CA" dirty="0" smtClean="0"/>
              <a:t>Openness is not about shared parenting. This</a:t>
            </a:r>
            <a:r>
              <a:rPr lang="en-CA" baseline="0" dirty="0" smtClean="0"/>
              <a:t> not like a divorce where children have access to either parent. </a:t>
            </a:r>
          </a:p>
          <a:p>
            <a:endParaRPr lang="en-CA" baseline="0" dirty="0" smtClean="0"/>
          </a:p>
          <a:p>
            <a:r>
              <a:rPr lang="en-CA" baseline="0" dirty="0" smtClean="0"/>
              <a:t>Adoptive parents are the legal and psychological parents, and make all the decisions for the child.</a:t>
            </a:r>
          </a:p>
          <a:p>
            <a:endParaRPr lang="en-CA" dirty="0" smtClean="0"/>
          </a:p>
          <a:p>
            <a:r>
              <a:rPr lang="en-CA" dirty="0" smtClean="0"/>
              <a:t>This is about honouring relationships</a:t>
            </a:r>
            <a:r>
              <a:rPr lang="en-CA" baseline="0" dirty="0" smtClean="0"/>
              <a:t> that are important to a child </a:t>
            </a:r>
            <a:r>
              <a:rPr lang="en-CA" baseline="0" dirty="0" err="1" smtClean="0"/>
              <a:t>Ie</a:t>
            </a:r>
            <a:r>
              <a:rPr lang="en-CA" baseline="0" dirty="0" smtClean="0"/>
              <a:t>. Extended family.</a:t>
            </a:r>
          </a:p>
          <a:p>
            <a:endParaRPr lang="en-CA" baseline="0" dirty="0" smtClean="0"/>
          </a:p>
          <a:p>
            <a:r>
              <a:rPr lang="en-CA" baseline="0" dirty="0" smtClean="0"/>
              <a:t>This is NOT about what the birth family wants, or what the adoptive family wants.</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10</a:t>
            </a:fld>
            <a:endParaRPr lang="en-CA"/>
          </a:p>
        </p:txBody>
      </p:sp>
    </p:spTree>
    <p:extLst>
      <p:ext uri="{BB962C8B-B14F-4D97-AF65-F5344CB8AC3E}">
        <p14:creationId xmlns:p14="http://schemas.microsoft.com/office/powerpoint/2010/main" val="1354553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Kristina’s slide</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11</a:t>
            </a:fld>
            <a:endParaRPr lang="en-CA"/>
          </a:p>
        </p:txBody>
      </p:sp>
    </p:spTree>
    <p:extLst>
      <p:ext uri="{BB962C8B-B14F-4D97-AF65-F5344CB8AC3E}">
        <p14:creationId xmlns:p14="http://schemas.microsoft.com/office/powerpoint/2010/main" val="2014592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Kristina’s slide</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12</a:t>
            </a:fld>
            <a:endParaRPr lang="en-CA"/>
          </a:p>
        </p:txBody>
      </p:sp>
    </p:spTree>
    <p:extLst>
      <p:ext uri="{BB962C8B-B14F-4D97-AF65-F5344CB8AC3E}">
        <p14:creationId xmlns:p14="http://schemas.microsoft.com/office/powerpoint/2010/main" val="24956232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Kristina’s slide</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13</a:t>
            </a:fld>
            <a:endParaRPr lang="en-CA"/>
          </a:p>
        </p:txBody>
      </p:sp>
    </p:spTree>
    <p:extLst>
      <p:ext uri="{BB962C8B-B14F-4D97-AF65-F5344CB8AC3E}">
        <p14:creationId xmlns:p14="http://schemas.microsoft.com/office/powerpoint/2010/main" val="2867964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Kristina’s slide</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14</a:t>
            </a:fld>
            <a:endParaRPr lang="en-CA"/>
          </a:p>
        </p:txBody>
      </p:sp>
    </p:spTree>
    <p:extLst>
      <p:ext uri="{BB962C8B-B14F-4D97-AF65-F5344CB8AC3E}">
        <p14:creationId xmlns:p14="http://schemas.microsoft.com/office/powerpoint/2010/main" val="1183941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5992C03-8F7F-4E94-83D4-AEBB4C93DB1F}" type="slidenum">
              <a:rPr lang="en-CA" smtClean="0"/>
              <a:t>22</a:t>
            </a:fld>
            <a:endParaRPr lang="en-CA"/>
          </a:p>
        </p:txBody>
      </p:sp>
    </p:spTree>
    <p:extLst>
      <p:ext uri="{BB962C8B-B14F-4D97-AF65-F5344CB8AC3E}">
        <p14:creationId xmlns:p14="http://schemas.microsoft.com/office/powerpoint/2010/main" val="1646957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25</a:t>
            </a:fld>
            <a:endParaRPr lang="en-CA"/>
          </a:p>
        </p:txBody>
      </p:sp>
    </p:spTree>
    <p:extLst>
      <p:ext uri="{BB962C8B-B14F-4D97-AF65-F5344CB8AC3E}">
        <p14:creationId xmlns:p14="http://schemas.microsoft.com/office/powerpoint/2010/main" val="585270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990D82-B831-4180-8E8F-7659D411E97A}" type="slidenum">
              <a:rPr lang="en-CA" smtClean="0"/>
              <a:t>29</a:t>
            </a:fld>
            <a:endParaRPr lang="en-CA"/>
          </a:p>
        </p:txBody>
      </p:sp>
    </p:spTree>
    <p:extLst>
      <p:ext uri="{BB962C8B-B14F-4D97-AF65-F5344CB8AC3E}">
        <p14:creationId xmlns:p14="http://schemas.microsoft.com/office/powerpoint/2010/main" val="368873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CA" sz="1800" dirty="0" smtClean="0"/>
              <a:t>Why</a:t>
            </a:r>
            <a:r>
              <a:rPr lang="en-CA" sz="1800" baseline="0" dirty="0" smtClean="0"/>
              <a:t> would we ask you to be generous to a parent who has lost their parental rights, especially when CAS had a hand in terminating those parental rights?</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What we know, after years of experience, and input from adoptee’s is that a child needs to know where they came from in order to move forward</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Children in care experience multiple foster care placements, with no consistency in their lives</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Their birth family is the one thing that always stays consistent, no matter what the challenges are</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If you think of a plant that you are transplanting… you would not cut off the roots and expect it to take root and grow somewhere else….you would take the roots, the soil, the messy bits all together, and then transplant it.</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That is openness.</a:t>
            </a:r>
          </a:p>
          <a:p>
            <a:pPr marL="285750" indent="-285750">
              <a:buFont typeface="Arial" panose="020B0604020202020204" pitchFamily="34" charset="0"/>
              <a:buChar char="•"/>
            </a:pPr>
            <a:endParaRPr lang="en-CA" sz="1800" baseline="0" dirty="0" smtClean="0"/>
          </a:p>
          <a:p>
            <a:pPr marL="285750" indent="-285750">
              <a:buFont typeface="Arial" panose="020B0604020202020204" pitchFamily="34" charset="0"/>
              <a:buChar char="•"/>
            </a:pPr>
            <a:r>
              <a:rPr lang="en-CA" sz="1800" baseline="0" dirty="0" smtClean="0"/>
              <a:t>Generosity is opening up your heart to include a child’s birth family, and putting aside your judgements and preconceived ideas.</a:t>
            </a:r>
            <a:endParaRPr lang="en-CA" sz="1800" dirty="0" smtClean="0"/>
          </a:p>
          <a:p>
            <a:endParaRPr lang="en-CA" sz="1600" dirty="0" smtClean="0"/>
          </a:p>
          <a:p>
            <a:endParaRPr lang="en-CA" sz="1600" dirty="0"/>
          </a:p>
        </p:txBody>
      </p:sp>
      <p:sp>
        <p:nvSpPr>
          <p:cNvPr id="4" name="Slide Number Placeholder 3"/>
          <p:cNvSpPr>
            <a:spLocks noGrp="1"/>
          </p:cNvSpPr>
          <p:nvPr>
            <p:ph type="sldNum" sz="quarter" idx="10"/>
          </p:nvPr>
        </p:nvSpPr>
        <p:spPr/>
        <p:txBody>
          <a:bodyPr/>
          <a:lstStyle/>
          <a:p>
            <a:fld id="{20990D82-B831-4180-8E8F-7659D411E97A}" type="slidenum">
              <a:rPr lang="en-CA" smtClean="0"/>
              <a:t>2</a:t>
            </a:fld>
            <a:endParaRPr lang="en-CA"/>
          </a:p>
        </p:txBody>
      </p:sp>
    </p:spTree>
    <p:extLst>
      <p:ext uri="{BB962C8B-B14F-4D97-AF65-F5344CB8AC3E}">
        <p14:creationId xmlns:p14="http://schemas.microsoft.com/office/powerpoint/2010/main" val="988273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dirty="0" smtClean="0"/>
              <a:t>As</a:t>
            </a:r>
            <a:r>
              <a:rPr lang="en-CA" sz="1400" baseline="0" dirty="0" smtClean="0"/>
              <a:t> previously mentioned, a child’s birth family is their roots, and despite multiple foster care placements, OR placement in an adoptive family. we can never change who a birth family is.</a:t>
            </a:r>
          </a:p>
          <a:p>
            <a:endParaRPr lang="en-CA" sz="1400" baseline="0" dirty="0" smtClean="0"/>
          </a:p>
          <a:p>
            <a:r>
              <a:rPr lang="en-CA" sz="1400" baseline="0" dirty="0" smtClean="0"/>
              <a:t>Adoption is built on loss-children process their losses as they grow up and the more information they have, the better they can accept and move forward.</a:t>
            </a:r>
            <a:endParaRPr lang="en-CA" sz="1400" dirty="0"/>
          </a:p>
        </p:txBody>
      </p:sp>
      <p:sp>
        <p:nvSpPr>
          <p:cNvPr id="4" name="Slide Number Placeholder 3"/>
          <p:cNvSpPr>
            <a:spLocks noGrp="1"/>
          </p:cNvSpPr>
          <p:nvPr>
            <p:ph type="sldNum" sz="quarter" idx="10"/>
          </p:nvPr>
        </p:nvSpPr>
        <p:spPr/>
        <p:txBody>
          <a:bodyPr/>
          <a:lstStyle/>
          <a:p>
            <a:fld id="{20990D82-B831-4180-8E8F-7659D411E97A}" type="slidenum">
              <a:rPr lang="en-CA" smtClean="0"/>
              <a:t>3</a:t>
            </a:fld>
            <a:endParaRPr lang="en-CA"/>
          </a:p>
        </p:txBody>
      </p:sp>
    </p:spTree>
    <p:extLst>
      <p:ext uri="{BB962C8B-B14F-4D97-AF65-F5344CB8AC3E}">
        <p14:creationId xmlns:p14="http://schemas.microsoft.com/office/powerpoint/2010/main" val="1629319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dirty="0" smtClean="0"/>
              <a:t>Bottom line: the law has</a:t>
            </a:r>
            <a:r>
              <a:rPr lang="en-CA" sz="1600" baseline="0" dirty="0" smtClean="0"/>
              <a:t> changed, openness is here to stay</a:t>
            </a:r>
            <a:r>
              <a:rPr lang="en-CA" baseline="0" dirty="0" smtClean="0"/>
              <a:t>.</a:t>
            </a:r>
          </a:p>
          <a:p>
            <a:endParaRPr lang="en-CA" baseline="0" dirty="0" smtClean="0"/>
          </a:p>
          <a:p>
            <a:r>
              <a:rPr lang="en-CA" baseline="0" dirty="0" smtClean="0"/>
              <a:t> From a legal point of view, we have to consider a child’s connection to their birth family in every case, no matter what the age of the child is.</a:t>
            </a:r>
          </a:p>
          <a:p>
            <a:endParaRPr lang="en-CA" baseline="0" dirty="0" smtClean="0"/>
          </a:p>
          <a:p>
            <a:r>
              <a:rPr lang="en-CA" baseline="0" dirty="0" smtClean="0"/>
              <a:t>This is a work in progress…openness is very complex, every situation is different. We have only been doing this work for a few years now, and are working closely with other adoption educators to support both our adoptive and our birth families.</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4</a:t>
            </a:fld>
            <a:endParaRPr lang="en-CA"/>
          </a:p>
        </p:txBody>
      </p:sp>
    </p:spTree>
    <p:extLst>
      <p:ext uri="{BB962C8B-B14F-4D97-AF65-F5344CB8AC3E}">
        <p14:creationId xmlns:p14="http://schemas.microsoft.com/office/powerpoint/2010/main" val="750424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Children</a:t>
            </a:r>
            <a:r>
              <a:rPr lang="en-CA" baseline="0" dirty="0" smtClean="0"/>
              <a:t> come into care for a reason, and are made CW’s because there are serious, ongoing concerns regarding a birth family’s ability to keep a child safe. </a:t>
            </a:r>
          </a:p>
          <a:p>
            <a:endParaRPr lang="en-CA" baseline="0" dirty="0" smtClean="0"/>
          </a:p>
          <a:p>
            <a:r>
              <a:rPr lang="en-CA" baseline="0" dirty="0" smtClean="0"/>
              <a:t>That does not meant that birth parents do not love their children, or that they are not deeply grieving the loss of their children.  We receive calls daily from birth parents who have not had a letter, or a photo of their child in years, often, despite the fact that it was promised to them by the adoptive family. It is often the adoptive family that reneges, not the birth family.</a:t>
            </a:r>
          </a:p>
          <a:p>
            <a:endParaRPr lang="en-CA" baseline="0" dirty="0" smtClean="0"/>
          </a:p>
          <a:p>
            <a:r>
              <a:rPr lang="en-CA" baseline="0" dirty="0" smtClean="0"/>
              <a:t> </a:t>
            </a:r>
            <a:r>
              <a:rPr lang="en-CA" b="1" baseline="0" dirty="0" smtClean="0"/>
              <a:t>Examples: </a:t>
            </a:r>
            <a:r>
              <a:rPr lang="en-CA" b="0" baseline="0" dirty="0" smtClean="0"/>
              <a:t> Jamie</a:t>
            </a:r>
          </a:p>
          <a:p>
            <a:pPr marL="285750" indent="-285750">
              <a:buFont typeface="Arial" panose="020B0604020202020204" pitchFamily="34" charset="0"/>
              <a:buChar char="•"/>
            </a:pPr>
            <a:r>
              <a:rPr lang="en-CA" sz="1600" b="0" baseline="0" dirty="0" smtClean="0"/>
              <a:t>Adopted at age 3</a:t>
            </a:r>
          </a:p>
          <a:p>
            <a:pPr marL="285750" indent="-285750">
              <a:buFont typeface="Arial" panose="020B0604020202020204" pitchFamily="34" charset="0"/>
              <a:buChar char="•"/>
            </a:pPr>
            <a:r>
              <a:rPr lang="en-CA" sz="1600" b="0" baseline="0" dirty="0" smtClean="0"/>
              <a:t>No contact with birth family</a:t>
            </a:r>
          </a:p>
          <a:p>
            <a:pPr marL="285750" indent="-285750">
              <a:buFont typeface="Arial" panose="020B0604020202020204" pitchFamily="34" charset="0"/>
              <a:buChar char="•"/>
            </a:pPr>
            <a:r>
              <a:rPr lang="en-CA" sz="1600" b="0" baseline="0" dirty="0" smtClean="0"/>
              <a:t>Adoptive family refused to send in letters or photos to birth family OR to accept cards from the BF</a:t>
            </a:r>
          </a:p>
          <a:p>
            <a:pPr marL="285750" indent="-285750">
              <a:buFont typeface="Arial" panose="020B0604020202020204" pitchFamily="34" charset="0"/>
              <a:buChar char="•"/>
            </a:pPr>
            <a:r>
              <a:rPr lang="en-CA" sz="1600" b="0" baseline="0" dirty="0" smtClean="0"/>
              <a:t>Birth family consistently sent in letters, cards, photos</a:t>
            </a:r>
          </a:p>
          <a:p>
            <a:pPr marL="285750" indent="-285750">
              <a:buFont typeface="Arial" panose="020B0604020202020204" pitchFamily="34" charset="0"/>
              <a:buChar char="•"/>
            </a:pPr>
            <a:r>
              <a:rPr lang="en-CA" sz="1600" b="0" baseline="0" dirty="0" smtClean="0"/>
              <a:t>Teenage years: </a:t>
            </a:r>
            <a:r>
              <a:rPr lang="en-CA" sz="1600" b="0" baseline="0" dirty="0" err="1" smtClean="0"/>
              <a:t>seaching</a:t>
            </a:r>
            <a:r>
              <a:rPr lang="en-CA" sz="1600" b="0" baseline="0" dirty="0" smtClean="0"/>
              <a:t> for answers, adoptive family not open to discussing, stress/</a:t>
            </a:r>
            <a:r>
              <a:rPr lang="en-CA" sz="1600" b="0" baseline="0" dirty="0" err="1" smtClean="0"/>
              <a:t>friction..disowned</a:t>
            </a:r>
            <a:endParaRPr lang="en-CA" sz="1600" b="0" baseline="0" dirty="0" smtClean="0"/>
          </a:p>
          <a:p>
            <a:pPr marL="285750" indent="-285750">
              <a:buFont typeface="Arial" panose="020B0604020202020204" pitchFamily="34" charset="0"/>
              <a:buChar char="•"/>
            </a:pPr>
            <a:r>
              <a:rPr lang="en-CA" sz="1600" b="0" baseline="0" dirty="0" smtClean="0"/>
              <a:t>18-came to </a:t>
            </a:r>
            <a:r>
              <a:rPr lang="en-CA" sz="1600" b="0" baseline="0" dirty="0" err="1" smtClean="0"/>
              <a:t>CAS..mountain</a:t>
            </a:r>
            <a:r>
              <a:rPr lang="en-CA" sz="1600" b="0" baseline="0" dirty="0" smtClean="0"/>
              <a:t> of cards </a:t>
            </a:r>
            <a:r>
              <a:rPr lang="en-CA" sz="1600" b="0" baseline="0" dirty="0" err="1" smtClean="0"/>
              <a:t>etc</a:t>
            </a:r>
            <a:endParaRPr lang="en-CA" sz="1600" b="0" baseline="0" dirty="0" smtClean="0"/>
          </a:p>
          <a:p>
            <a:pPr marL="285750" indent="-285750">
              <a:buFont typeface="Arial" panose="020B0604020202020204" pitchFamily="34" charset="0"/>
              <a:buChar char="•"/>
            </a:pPr>
            <a:r>
              <a:rPr lang="en-CA" sz="1600" b="0" baseline="0" dirty="0" smtClean="0"/>
              <a:t>Searched for birth mom…passed away the year before….had the family been open, she could have connected with family AND still be a part of her adoptive family</a:t>
            </a:r>
            <a:endParaRPr lang="en-CA" sz="1600" b="1" dirty="0"/>
          </a:p>
        </p:txBody>
      </p:sp>
      <p:sp>
        <p:nvSpPr>
          <p:cNvPr id="4" name="Slide Number Placeholder 3"/>
          <p:cNvSpPr>
            <a:spLocks noGrp="1"/>
          </p:cNvSpPr>
          <p:nvPr>
            <p:ph type="sldNum" sz="quarter" idx="10"/>
          </p:nvPr>
        </p:nvSpPr>
        <p:spPr/>
        <p:txBody>
          <a:bodyPr/>
          <a:lstStyle/>
          <a:p>
            <a:fld id="{20990D82-B831-4180-8E8F-7659D411E97A}" type="slidenum">
              <a:rPr lang="en-CA" smtClean="0"/>
              <a:t>5</a:t>
            </a:fld>
            <a:endParaRPr lang="en-CA"/>
          </a:p>
        </p:txBody>
      </p:sp>
    </p:spTree>
    <p:extLst>
      <p:ext uri="{BB962C8B-B14F-4D97-AF65-F5344CB8AC3E}">
        <p14:creationId xmlns:p14="http://schemas.microsoft.com/office/powerpoint/2010/main" val="2281758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Examples:</a:t>
            </a:r>
          </a:p>
          <a:p>
            <a:endParaRPr lang="en-CA" b="1" dirty="0" smtClean="0"/>
          </a:p>
          <a:p>
            <a:r>
              <a:rPr lang="en-CA" b="0" dirty="0" err="1" smtClean="0"/>
              <a:t>Postiive</a:t>
            </a:r>
            <a:r>
              <a:rPr lang="en-CA" b="0" dirty="0" smtClean="0"/>
              <a:t>:</a:t>
            </a:r>
            <a:r>
              <a:rPr lang="en-CA" b="0" baseline="0" dirty="0" smtClean="0"/>
              <a:t> N…grew up in a fully open adoption, always knew her birth parents and extended family members. This allowed her to know her roots, and her history. Both sets of parents understood that contact was always determined by her, not them. Times she wanted more, times she wanted less. They understood it was about her wishes, not theirs. Present at graduation and her wedding day.</a:t>
            </a:r>
          </a:p>
          <a:p>
            <a:endParaRPr lang="en-CA" b="0" baseline="0" dirty="0" smtClean="0"/>
          </a:p>
          <a:p>
            <a:endParaRPr lang="en-CA" b="0" baseline="0" dirty="0" smtClean="0"/>
          </a:p>
          <a:p>
            <a:r>
              <a:rPr lang="en-CA" b="1" baseline="0" dirty="0" smtClean="0"/>
              <a:t>Negative: </a:t>
            </a:r>
            <a:r>
              <a:rPr lang="en-CA" b="0" baseline="0" dirty="0" smtClean="0"/>
              <a:t> 14 </a:t>
            </a:r>
            <a:r>
              <a:rPr lang="en-CA" b="0" baseline="0" dirty="0" err="1" smtClean="0"/>
              <a:t>yr</a:t>
            </a:r>
            <a:r>
              <a:rPr lang="en-CA" b="0" baseline="0" dirty="0" smtClean="0"/>
              <a:t> old youth wanting to have contact, adoptive family not in favour, youth has tracked birth mom down on FB, has been seeing her without family’s knowledge, skipping school etc. We have worked with each family to help them come together as adults to talk about what is best for this youth, and to put some boundaries on it to keep him safe.</a:t>
            </a:r>
            <a:endParaRPr lang="en-CA" b="1" dirty="0"/>
          </a:p>
        </p:txBody>
      </p:sp>
      <p:sp>
        <p:nvSpPr>
          <p:cNvPr id="4" name="Slide Number Placeholder 3"/>
          <p:cNvSpPr>
            <a:spLocks noGrp="1"/>
          </p:cNvSpPr>
          <p:nvPr>
            <p:ph type="sldNum" sz="quarter" idx="10"/>
          </p:nvPr>
        </p:nvSpPr>
        <p:spPr/>
        <p:txBody>
          <a:bodyPr/>
          <a:lstStyle/>
          <a:p>
            <a:fld id="{20990D82-B831-4180-8E8F-7659D411E97A}" type="slidenum">
              <a:rPr lang="en-CA" smtClean="0"/>
              <a:t>6</a:t>
            </a:fld>
            <a:endParaRPr lang="en-CA"/>
          </a:p>
        </p:txBody>
      </p:sp>
    </p:spTree>
    <p:extLst>
      <p:ext uri="{BB962C8B-B14F-4D97-AF65-F5344CB8AC3E}">
        <p14:creationId xmlns:p14="http://schemas.microsoft.com/office/powerpoint/2010/main" val="686699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Deb &amp;Al</a:t>
            </a:r>
          </a:p>
          <a:p>
            <a:r>
              <a:rPr lang="en-CA" dirty="0" smtClean="0"/>
              <a:t>Adoptive family met birth mom, brought photos, artwork, videos</a:t>
            </a:r>
            <a:r>
              <a:rPr lang="en-CA" baseline="0" dirty="0" smtClean="0"/>
              <a:t> of her son. Were able to be generous &amp;empathic with her…..history was not pretty….drugs, transient lifestyle, neglect, …they were able to say to her “ you had  hard life, we were just lucky, this could have been us if things were different, we like you”. Not threatened by </a:t>
            </a:r>
            <a:r>
              <a:rPr lang="en-CA" baseline="0" dirty="0" err="1" smtClean="0"/>
              <a:t>her..send</a:t>
            </a:r>
            <a:r>
              <a:rPr lang="en-CA" baseline="0" dirty="0" smtClean="0"/>
              <a:t> her cards, photos, mementos several x per year, as well as face to face contact. </a:t>
            </a:r>
          </a:p>
          <a:p>
            <a:endParaRPr lang="en-CA" baseline="0" dirty="0" smtClean="0"/>
          </a:p>
          <a:p>
            <a:r>
              <a:rPr lang="en-CA" baseline="0" dirty="0" smtClean="0"/>
              <a:t>If they had not met her, all the information they would have had to share with their son is what is contained in her CAS file….not positive.</a:t>
            </a:r>
          </a:p>
          <a:p>
            <a:endParaRPr lang="en-CA" baseline="0" dirty="0" smtClean="0"/>
          </a:p>
          <a:p>
            <a:r>
              <a:rPr lang="en-CA" b="1" baseline="0" dirty="0" smtClean="0"/>
              <a:t>You need to remember that everyone, including birth parents, have the capacity for change.</a:t>
            </a:r>
            <a:endParaRPr lang="en-CA" b="1" dirty="0"/>
          </a:p>
        </p:txBody>
      </p:sp>
      <p:sp>
        <p:nvSpPr>
          <p:cNvPr id="4" name="Slide Number Placeholder 3"/>
          <p:cNvSpPr>
            <a:spLocks noGrp="1"/>
          </p:cNvSpPr>
          <p:nvPr>
            <p:ph type="sldNum" sz="quarter" idx="10"/>
          </p:nvPr>
        </p:nvSpPr>
        <p:spPr/>
        <p:txBody>
          <a:bodyPr/>
          <a:lstStyle/>
          <a:p>
            <a:fld id="{20990D82-B831-4180-8E8F-7659D411E97A}" type="slidenum">
              <a:rPr lang="en-CA" smtClean="0"/>
              <a:t>7</a:t>
            </a:fld>
            <a:endParaRPr lang="en-CA"/>
          </a:p>
        </p:txBody>
      </p:sp>
    </p:spTree>
    <p:extLst>
      <p:ext uri="{BB962C8B-B14F-4D97-AF65-F5344CB8AC3E}">
        <p14:creationId xmlns:p14="http://schemas.microsoft.com/office/powerpoint/2010/main" val="3141678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Birth</a:t>
            </a:r>
            <a:r>
              <a:rPr lang="en-CA" baseline="0" dirty="0" smtClean="0"/>
              <a:t> parents have worries too…</a:t>
            </a:r>
          </a:p>
          <a:p>
            <a:endParaRPr lang="en-CA" baseline="0" dirty="0" smtClean="0"/>
          </a:p>
          <a:p>
            <a:r>
              <a:rPr lang="en-CA" baseline="0" dirty="0" smtClean="0"/>
              <a:t>knowing who the adoptive family is can ease their fears and worries.  Same example for 2 </a:t>
            </a:r>
            <a:r>
              <a:rPr lang="en-CA" baseline="0" dirty="0" err="1" smtClean="0"/>
              <a:t>yr</a:t>
            </a:r>
            <a:r>
              <a:rPr lang="en-CA" baseline="0" dirty="0" smtClean="0"/>
              <a:t> old…for this birth mother, meeting the adoptive family was hugely reassuring to her and gave her peace to be able to move forward. It also allowed her to let the adoptive family see her in a positive life “ I wanted you to meet me since I figured you heard a lot of negative things about me, and while I made mistakes, I am not that person in CAS’s file.”</a:t>
            </a:r>
          </a:p>
          <a:p>
            <a:endParaRPr lang="en-CA" baseline="0" dirty="0" smtClean="0"/>
          </a:p>
          <a:p>
            <a:endParaRPr lang="en-CA" baseline="0" dirty="0" smtClean="0"/>
          </a:p>
          <a:p>
            <a:r>
              <a:rPr lang="en-CA" baseline="0" dirty="0" smtClean="0"/>
              <a:t>She knows that the adoptive family is now in charge and makes all the decisions pertaining to her child.</a:t>
            </a:r>
          </a:p>
          <a:p>
            <a:endParaRPr lang="en-CA" baseline="0" dirty="0" smtClean="0"/>
          </a:p>
          <a:p>
            <a:r>
              <a:rPr lang="en-CA" baseline="0" dirty="0" smtClean="0"/>
              <a:t>Today’s example…14 </a:t>
            </a:r>
            <a:r>
              <a:rPr lang="en-CA" baseline="0" dirty="0" err="1" smtClean="0"/>
              <a:t>yr</a:t>
            </a:r>
            <a:r>
              <a:rPr lang="en-CA" baseline="0" dirty="0" smtClean="0"/>
              <a:t> old…birth mom clearly stated “ I am so happy you are in a good family…I will not worry about you anymore”…</a:t>
            </a:r>
          </a:p>
          <a:p>
            <a:endParaRPr lang="en-CA" baseline="0" dirty="0" smtClean="0"/>
          </a:p>
          <a:p>
            <a:r>
              <a:rPr lang="en-CA" baseline="0" dirty="0" smtClean="0"/>
              <a:t>Supportive…” you need to listen to your parents…they know best.”</a:t>
            </a:r>
            <a:endParaRPr lang="en-CA" dirty="0"/>
          </a:p>
        </p:txBody>
      </p:sp>
      <p:sp>
        <p:nvSpPr>
          <p:cNvPr id="4" name="Slide Number Placeholder 3"/>
          <p:cNvSpPr>
            <a:spLocks noGrp="1"/>
          </p:cNvSpPr>
          <p:nvPr>
            <p:ph type="sldNum" sz="quarter" idx="10"/>
          </p:nvPr>
        </p:nvSpPr>
        <p:spPr/>
        <p:txBody>
          <a:bodyPr/>
          <a:lstStyle/>
          <a:p>
            <a:fld id="{20990D82-B831-4180-8E8F-7659D411E97A}" type="slidenum">
              <a:rPr lang="en-CA" smtClean="0"/>
              <a:t>8</a:t>
            </a:fld>
            <a:endParaRPr lang="en-CA"/>
          </a:p>
        </p:txBody>
      </p:sp>
    </p:spTree>
    <p:extLst>
      <p:ext uri="{BB962C8B-B14F-4D97-AF65-F5344CB8AC3E}">
        <p14:creationId xmlns:p14="http://schemas.microsoft.com/office/powerpoint/2010/main" val="2019848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5992C03-8F7F-4E94-83D4-AEBB4C93DB1F}" type="slidenum">
              <a:rPr lang="en-CA" smtClean="0"/>
              <a:t>9</a:t>
            </a:fld>
            <a:endParaRPr lang="en-CA"/>
          </a:p>
        </p:txBody>
      </p:sp>
    </p:spTree>
    <p:extLst>
      <p:ext uri="{BB962C8B-B14F-4D97-AF65-F5344CB8AC3E}">
        <p14:creationId xmlns:p14="http://schemas.microsoft.com/office/powerpoint/2010/main" val="693819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ECD7FF9-AEE3-4073-A151-FA3717963F27}" type="datetimeFigureOut">
              <a:rPr lang="en-CA" smtClean="0"/>
              <a:t>24/09/2015</a:t>
            </a:fld>
            <a:endParaRPr lang="en-CA"/>
          </a:p>
        </p:txBody>
      </p:sp>
      <p:sp>
        <p:nvSpPr>
          <p:cNvPr id="5" name="Footer Placeholder 4"/>
          <p:cNvSpPr>
            <a:spLocks noGrp="1"/>
          </p:cNvSpPr>
          <p:nvPr>
            <p:ph type="ftr" sz="quarter" idx="11"/>
          </p:nvPr>
        </p:nvSpPr>
        <p:spPr/>
        <p:txBody>
          <a:bodyPr/>
          <a:lstStyle/>
          <a:p>
            <a:endParaRPr lang="en-CA"/>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1991F03-404C-48DE-8839-DC0D7587EB9D}" type="slidenum">
              <a:rPr lang="en-CA" smtClean="0"/>
              <a:t>‹#›</a:t>
            </a:fld>
            <a:endParaRPr lang="en-CA"/>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D7FF9-AEE3-4073-A151-FA3717963F27}" type="datetimeFigureOut">
              <a:rPr lang="en-CA" smtClean="0"/>
              <a:t>24/09/2015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CD7FF9-AEE3-4073-A151-FA3717963F27}" type="datetimeFigureOut">
              <a:rPr lang="en-CA" smtClean="0"/>
              <a:t>24/09/2015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6DB4497-5475-4CE1-BF16-549FD51B3F5A}" type="datetime1">
              <a:rPr lang="en-US" smtClean="0">
                <a:solidFill>
                  <a:prstClr val="black">
                    <a:tint val="75000"/>
                  </a:prstClr>
                </a:solidFill>
              </a:rPr>
              <a:pPr>
                <a:defRPr/>
              </a:pPr>
              <a:t>9/24/2015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335602A-4D48-425E-8A7C-6F24A49E02A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98328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400800" cy="868362"/>
          </a:xfrm>
        </p:spPr>
        <p:txBody>
          <a:bodyPr/>
          <a:lstStyle>
            <a:lvl1pPr algn="l">
              <a:defRPr sz="3000" b="1" baseline="0">
                <a:solidFill>
                  <a:srgbClr val="458B56"/>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8BE0A3-346F-46BC-996B-71A00494557F}" type="datetime1">
              <a:rPr lang="en-US" smtClean="0">
                <a:solidFill>
                  <a:prstClr val="black">
                    <a:tint val="75000"/>
                  </a:prstClr>
                </a:solidFill>
              </a:rPr>
              <a:pPr>
                <a:defRPr/>
              </a:pPr>
              <a:t>9/24/2015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75644F-BF98-46A5-81CA-EB96A1311F6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12646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BD00ABB-32D9-4A33-804E-355D0B76DCA2}" type="datetime1">
              <a:rPr lang="en-US" smtClean="0">
                <a:solidFill>
                  <a:prstClr val="black">
                    <a:tint val="75000"/>
                  </a:prstClr>
                </a:solidFill>
              </a:rPr>
              <a:pPr>
                <a:defRPr/>
              </a:pPr>
              <a:t>9/24/2015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D5C0203-1A92-4722-BA25-EEE15C3B9AC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74093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C875EA2-9A37-4931-ABB6-BEF6F1D8C113}" type="datetime1">
              <a:rPr lang="en-US" smtClean="0">
                <a:solidFill>
                  <a:prstClr val="black">
                    <a:tint val="75000"/>
                  </a:prstClr>
                </a:solidFill>
              </a:rPr>
              <a:pPr>
                <a:defRPr/>
              </a:pPr>
              <a:t>9/24/2015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D83D2C1-2C29-42AC-B991-997A1E2E1B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37664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F72881D-7D43-4BC0-8136-E17D63046524}" type="datetime1">
              <a:rPr lang="en-US" smtClean="0">
                <a:solidFill>
                  <a:prstClr val="black">
                    <a:tint val="75000"/>
                  </a:prstClr>
                </a:solidFill>
              </a:rPr>
              <a:pPr>
                <a:defRPr/>
              </a:pPr>
              <a:t>9/24/2015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B1A4CFE-3292-4D64-9055-9EE7C3BF3A4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58375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7B83920-2527-4257-A29E-A5A3F3194DA7}" type="datetime1">
              <a:rPr lang="en-US" smtClean="0">
                <a:solidFill>
                  <a:prstClr val="black">
                    <a:tint val="75000"/>
                  </a:prstClr>
                </a:solidFill>
              </a:rPr>
              <a:pPr>
                <a:defRPr/>
              </a:pPr>
              <a:t>9/24/2015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E5D079B-2A9C-4BF8-9286-C57FB8191A4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3671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6150971-AF7D-4422-88CA-C8BCA5127D10}" type="datetime1">
              <a:rPr lang="en-US" smtClean="0">
                <a:solidFill>
                  <a:prstClr val="black">
                    <a:tint val="75000"/>
                  </a:prstClr>
                </a:solidFill>
              </a:rPr>
              <a:pPr>
                <a:defRPr/>
              </a:pPr>
              <a:t>9/24/2015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9E83029-D182-4A95-9077-6196AAF4136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66791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C5A719-4663-4BD7-9F65-64BDFC590965}" type="datetime1">
              <a:rPr lang="en-US" smtClean="0">
                <a:solidFill>
                  <a:prstClr val="black">
                    <a:tint val="75000"/>
                  </a:prstClr>
                </a:solidFill>
              </a:rPr>
              <a:pPr>
                <a:defRPr/>
              </a:pPr>
              <a:t>9/24/2015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7E37439-791B-469A-8957-B3A8AB9B12B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20088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D7FF9-AEE3-4073-A151-FA3717963F27}" type="datetimeFigureOut">
              <a:rPr lang="en-CA" smtClean="0"/>
              <a:t>24/09/2015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1BD42D3-10A9-4FB2-886C-1AB155C1DD6A}" type="datetime1">
              <a:rPr lang="en-US" smtClean="0">
                <a:solidFill>
                  <a:prstClr val="black">
                    <a:tint val="75000"/>
                  </a:prstClr>
                </a:solidFill>
              </a:rPr>
              <a:pPr>
                <a:defRPr/>
              </a:pPr>
              <a:t>9/24/2015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E42B42D-55D0-4A0D-A682-765C40B05BC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88259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399ED5-6ACA-4836-9C57-976C902D1E9F}" type="datetime1">
              <a:rPr lang="en-US" smtClean="0">
                <a:solidFill>
                  <a:prstClr val="black">
                    <a:tint val="75000"/>
                  </a:prstClr>
                </a:solidFill>
              </a:rPr>
              <a:pPr>
                <a:defRPr/>
              </a:pPr>
              <a:t>9/24/2015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B66BFC1-E4E0-4636-866E-AE1CC223575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119599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E73D19-3B9F-487F-8F5F-AE982EC26A2E}" type="datetime1">
              <a:rPr lang="en-US" smtClean="0">
                <a:solidFill>
                  <a:prstClr val="black">
                    <a:tint val="75000"/>
                  </a:prstClr>
                </a:solidFill>
              </a:rPr>
              <a:pPr>
                <a:defRPr/>
              </a:pPr>
              <a:t>9/24/2015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80C959-9C2D-4422-A6DF-608019CCB0F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90257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ECD7FF9-AEE3-4073-A151-FA3717963F27}" type="datetimeFigureOut">
              <a:rPr lang="en-CA" smtClean="0"/>
              <a:t>24/09/2015</a:t>
            </a:fld>
            <a:endParaRPr lang="en-CA"/>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991F03-404C-48DE-8839-DC0D7587EB9D}" type="slidenum">
              <a:rPr lang="en-CA" smtClean="0"/>
              <a:t>‹#›</a:t>
            </a:fld>
            <a:endParaRPr lang="en-CA"/>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CD7FF9-AEE3-4073-A151-FA3717963F27}" type="datetimeFigureOut">
              <a:rPr lang="en-CA" smtClean="0"/>
              <a:t>24/09/2015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CD7FF9-AEE3-4073-A151-FA3717963F27}" type="datetimeFigureOut">
              <a:rPr lang="en-CA" smtClean="0"/>
              <a:t>24/09/2015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CD7FF9-AEE3-4073-A151-FA3717963F27}" type="datetimeFigureOut">
              <a:rPr lang="en-CA" smtClean="0"/>
              <a:t>24/09/2015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ECD7FF9-AEE3-4073-A151-FA3717963F27}" type="datetimeFigureOut">
              <a:rPr lang="en-CA" smtClean="0"/>
              <a:t>24/09/2015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1991F03-404C-48DE-8839-DC0D7587EB9D}"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CD7FF9-AEE3-4073-A151-FA3717963F27}" type="datetimeFigureOut">
              <a:rPr lang="en-CA" smtClean="0"/>
              <a:t>24/09/2015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1991F03-404C-48DE-8839-DC0D7587EB9D}" type="slidenum">
              <a:rPr lang="en-CA" smtClean="0"/>
              <a:t>‹#›</a:t>
            </a:fld>
            <a:endParaRPr lang="en-CA"/>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ECD7FF9-AEE3-4073-A151-FA3717963F27}" type="datetimeFigureOut">
              <a:rPr lang="en-CA" smtClean="0"/>
              <a:t>24/09/2015</a:t>
            </a:fld>
            <a:endParaRPr lang="en-CA"/>
          </a:p>
        </p:txBody>
      </p:sp>
      <p:sp>
        <p:nvSpPr>
          <p:cNvPr id="7" name="Slide Number Placeholder 6"/>
          <p:cNvSpPr>
            <a:spLocks noGrp="1"/>
          </p:cNvSpPr>
          <p:nvPr>
            <p:ph type="sldNum" sz="quarter" idx="12"/>
          </p:nvPr>
        </p:nvSpPr>
        <p:spPr/>
        <p:txBody>
          <a:bodyPr/>
          <a:lstStyle/>
          <a:p>
            <a:fld id="{21991F03-404C-48DE-8839-DC0D7587EB9D}" type="slidenum">
              <a:rPr lang="en-CA" smtClean="0"/>
              <a:t>‹#›</a:t>
            </a:fld>
            <a:endParaRPr lang="en-CA"/>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CA"/>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ECD7FF9-AEE3-4073-A151-FA3717963F27}" type="datetimeFigureOut">
              <a:rPr lang="en-CA" smtClean="0"/>
              <a:t>24/09/2015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1991F03-404C-48DE-8839-DC0D7587EB9D}" type="slidenum">
              <a:rPr lang="en-CA" smtClean="0"/>
              <a:t>‹#›</a:t>
            </a:fld>
            <a:endParaRPr lang="en-C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fontAlgn="base">
              <a:spcBef>
                <a:spcPct val="0"/>
              </a:spcBef>
              <a:spcAft>
                <a:spcPct val="0"/>
              </a:spcAft>
              <a:defRPr/>
            </a:pPr>
            <a:fld id="{EDDAC1DB-8010-4161-AFBA-BF55F7EF9C3B}" type="datetime1">
              <a:rPr lang="en-US" smtClean="0">
                <a:solidFill>
                  <a:prstClr val="black">
                    <a:tint val="75000"/>
                  </a:prstClr>
                </a:solidFill>
              </a:rPr>
              <a:pPr fontAlgn="base">
                <a:spcBef>
                  <a:spcPct val="0"/>
                </a:spcBef>
                <a:spcAft>
                  <a:spcPct val="0"/>
                </a:spcAft>
                <a:defRPr/>
              </a:pPr>
              <a:t>9/24/2015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fontAlgn="base">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fontAlgn="base">
              <a:spcBef>
                <a:spcPct val="0"/>
              </a:spcBef>
              <a:spcAft>
                <a:spcPct val="0"/>
              </a:spcAft>
              <a:defRPr/>
            </a:pPr>
            <a:fld id="{E5A901AA-2631-4FBE-86CA-F1B03A1427C4}" type="slidenum">
              <a:rPr lang="en-US">
                <a:solidFill>
                  <a:prstClr val="black">
                    <a:tint val="75000"/>
                  </a:prstClr>
                </a:solidFill>
              </a:rPr>
              <a:pPr fontAlgn="base">
                <a:spcBef>
                  <a:spcPct val="0"/>
                </a:spcBef>
                <a:spcAft>
                  <a:spcPct val="0"/>
                </a:spcAft>
                <a:defRPr/>
              </a:pPr>
              <a:t>‹#›</a:t>
            </a:fld>
            <a:endParaRPr lang="en-US">
              <a:solidFill>
                <a:prstClr val="black">
                  <a:tint val="75000"/>
                </a:prstClr>
              </a:solidFill>
            </a:endParaRPr>
          </a:p>
        </p:txBody>
      </p:sp>
      <p:pic>
        <p:nvPicPr>
          <p:cNvPr id="2055" name="Picture 6" descr="horizontal-color.jpg"/>
          <p:cNvPicPr>
            <a:picLocks noChangeAspect="1"/>
          </p:cNvPicPr>
          <p:nvPr/>
        </p:nvPicPr>
        <p:blipFill>
          <a:blip r:embed="rId13" cstate="print"/>
          <a:srcRect/>
          <a:stretch>
            <a:fillRect/>
          </a:stretch>
        </p:blipFill>
        <p:spPr bwMode="auto">
          <a:xfrm>
            <a:off x="457200" y="5715000"/>
            <a:ext cx="2286000" cy="1143000"/>
          </a:xfrm>
          <a:prstGeom prst="rect">
            <a:avLst/>
          </a:prstGeom>
          <a:noFill/>
          <a:ln w="9525">
            <a:noFill/>
            <a:miter lim="800000"/>
            <a:headEnd/>
            <a:tailEnd/>
          </a:ln>
        </p:spPr>
      </p:pic>
      <p:pic>
        <p:nvPicPr>
          <p:cNvPr id="2056" name="Picture 7" descr="watermark.tif"/>
          <p:cNvPicPr>
            <a:picLocks noChangeAspect="1"/>
          </p:cNvPicPr>
          <p:nvPr/>
        </p:nvPicPr>
        <p:blipFill>
          <a:blip r:embed="rId14" cstate="print">
            <a:clrChange>
              <a:clrFrom>
                <a:srgbClr val="FDFDFD"/>
              </a:clrFrom>
              <a:clrTo>
                <a:srgbClr val="FDFDFD">
                  <a:alpha val="0"/>
                </a:srgbClr>
              </a:clrTo>
            </a:clrChange>
          </a:blip>
          <a:srcRect l="7353" t="7353" r="72353" b="30882"/>
          <a:stretch>
            <a:fillRect/>
          </a:stretch>
        </p:blipFill>
        <p:spPr bwMode="auto">
          <a:xfrm>
            <a:off x="6172200" y="1431925"/>
            <a:ext cx="2971800" cy="5426075"/>
          </a:xfrm>
          <a:prstGeom prst="rect">
            <a:avLst/>
          </a:prstGeom>
          <a:noFill/>
          <a:ln w="9525">
            <a:noFill/>
            <a:miter lim="800000"/>
            <a:headEnd/>
            <a:tailEnd/>
          </a:ln>
        </p:spPr>
      </p:pic>
    </p:spTree>
    <p:extLst>
      <p:ext uri="{BB962C8B-B14F-4D97-AF65-F5344CB8AC3E}">
        <p14:creationId xmlns:p14="http://schemas.microsoft.com/office/powerpoint/2010/main" val="341241605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228600"/>
            <a:ext cx="8382000" cy="1066800"/>
          </a:xfrm>
          <a:solidFill>
            <a:srgbClr val="E6F2E9"/>
          </a:solidFill>
          <a:ln w="15875" cap="rnd">
            <a:solidFill>
              <a:srgbClr val="458B56"/>
            </a:solidFill>
          </a:ln>
        </p:spPr>
        <p:txBody>
          <a:bodyPr/>
          <a:lstStyle/>
          <a:p>
            <a:pPr algn="ctr"/>
            <a:r>
              <a:rPr lang="en-CA" sz="2000" dirty="0" smtClean="0"/>
              <a:t>Adoption Webinar:</a:t>
            </a:r>
            <a:br>
              <a:rPr lang="en-CA" sz="2000" dirty="0" smtClean="0"/>
            </a:br>
            <a:r>
              <a:rPr lang="en-CA" sz="2000" dirty="0"/>
              <a:t>Openness in Adoption #1 - Openness and Permanency: Setting the Stage</a:t>
            </a:r>
            <a:endParaRPr lang="en-CA" sz="2000" dirty="0" smtClean="0"/>
          </a:p>
        </p:txBody>
      </p:sp>
      <p:sp>
        <p:nvSpPr>
          <p:cNvPr id="6" name="TextBox 5"/>
          <p:cNvSpPr txBox="1"/>
          <p:nvPr/>
        </p:nvSpPr>
        <p:spPr>
          <a:xfrm>
            <a:off x="685800" y="1600200"/>
            <a:ext cx="7772400" cy="1846659"/>
          </a:xfrm>
          <a:prstGeom prst="rect">
            <a:avLst/>
          </a:prstGeom>
          <a:solidFill>
            <a:srgbClr val="458B56"/>
          </a:solidFill>
        </p:spPr>
        <p:txBody>
          <a:bodyPr wrap="square">
            <a:spAutoFit/>
          </a:bodyPr>
          <a:lstStyle/>
          <a:p>
            <a:pPr algn="ctr" fontAlgn="base">
              <a:spcBef>
                <a:spcPct val="0"/>
              </a:spcBef>
              <a:spcAft>
                <a:spcPct val="0"/>
              </a:spcAft>
              <a:defRPr/>
            </a:pPr>
            <a:r>
              <a:rPr lang="en-CA" b="1" dirty="0">
                <a:solidFill>
                  <a:prstClr val="white">
                    <a:lumMod val="95000"/>
                  </a:prstClr>
                </a:solidFill>
                <a:latin typeface="Arial" charset="0"/>
              </a:rPr>
              <a:t>Welcome to Today’s Webinar!</a:t>
            </a:r>
          </a:p>
          <a:p>
            <a:pPr fontAlgn="base">
              <a:spcBef>
                <a:spcPct val="0"/>
              </a:spcBef>
              <a:spcAft>
                <a:spcPct val="0"/>
              </a:spcAft>
              <a:defRPr/>
            </a:pPr>
            <a:endParaRPr lang="en-CA" sz="1600" b="1" dirty="0">
              <a:solidFill>
                <a:prstClr val="white">
                  <a:lumMod val="95000"/>
                </a:prstClr>
              </a:solidFill>
              <a:latin typeface="Arial" charset="0"/>
            </a:endParaRPr>
          </a:p>
          <a:p>
            <a:pPr algn="ctr" fontAlgn="base">
              <a:spcBef>
                <a:spcPct val="0"/>
              </a:spcBef>
              <a:spcAft>
                <a:spcPct val="0"/>
              </a:spcAft>
              <a:defRPr/>
            </a:pPr>
            <a:r>
              <a:rPr lang="en-CA" sz="1600" dirty="0">
                <a:solidFill>
                  <a:prstClr val="white">
                    <a:lumMod val="95000"/>
                  </a:prstClr>
                </a:solidFill>
                <a:latin typeface="Arial" charset="0"/>
              </a:rPr>
              <a:t>If you haven’t yet dialed in for the audio, please dial in to the teleconference at :</a:t>
            </a:r>
          </a:p>
          <a:p>
            <a:pPr fontAlgn="base">
              <a:spcBef>
                <a:spcPct val="0"/>
              </a:spcBef>
              <a:spcAft>
                <a:spcPct val="0"/>
              </a:spcAft>
              <a:defRPr/>
            </a:pPr>
            <a:r>
              <a:rPr lang="en-CA" sz="1600" dirty="0">
                <a:solidFill>
                  <a:prstClr val="white">
                    <a:lumMod val="95000"/>
                  </a:prstClr>
                </a:solidFill>
                <a:latin typeface="Arial" charset="0"/>
              </a:rPr>
              <a:t> </a:t>
            </a:r>
            <a:r>
              <a:rPr lang="en-CA" sz="1600" dirty="0" smtClean="0">
                <a:solidFill>
                  <a:prstClr val="white">
                    <a:lumMod val="95000"/>
                  </a:prstClr>
                </a:solidFill>
                <a:latin typeface="Arial" charset="0"/>
              </a:rPr>
              <a:t>		</a:t>
            </a:r>
          </a:p>
          <a:p>
            <a:pPr algn="ctr" fontAlgn="base">
              <a:spcBef>
                <a:spcPct val="0"/>
              </a:spcBef>
              <a:spcAft>
                <a:spcPct val="0"/>
              </a:spcAft>
              <a:defRPr/>
            </a:pPr>
            <a:r>
              <a:rPr lang="en-CA" sz="1600" b="1" dirty="0" smtClean="0">
                <a:solidFill>
                  <a:prstClr val="white">
                    <a:lumMod val="95000"/>
                  </a:prstClr>
                </a:solidFill>
                <a:latin typeface="Arial" charset="0"/>
              </a:rPr>
              <a:t>1-888-407-4369</a:t>
            </a:r>
          </a:p>
          <a:p>
            <a:pPr algn="ctr" fontAlgn="base">
              <a:spcBef>
                <a:spcPct val="0"/>
              </a:spcBef>
              <a:spcAft>
                <a:spcPct val="0"/>
              </a:spcAft>
              <a:defRPr/>
            </a:pPr>
            <a:r>
              <a:rPr lang="en-CA" sz="1600" b="1" dirty="0" smtClean="0">
                <a:solidFill>
                  <a:prstClr val="white">
                    <a:lumMod val="95000"/>
                  </a:prstClr>
                </a:solidFill>
                <a:latin typeface="Arial" charset="0"/>
              </a:rPr>
              <a:t>Participant Pin 96938721#</a:t>
            </a:r>
          </a:p>
          <a:p>
            <a:pPr fontAlgn="base">
              <a:spcBef>
                <a:spcPct val="0"/>
              </a:spcBef>
              <a:spcAft>
                <a:spcPct val="0"/>
              </a:spcAft>
              <a:defRPr/>
            </a:pPr>
            <a:endParaRPr lang="en-CA" sz="1600" dirty="0" smtClean="0">
              <a:solidFill>
                <a:prstClr val="white">
                  <a:lumMod val="95000"/>
                </a:prstClr>
              </a:solidFill>
              <a:latin typeface="Arial" charset="0"/>
            </a:endParaRPr>
          </a:p>
        </p:txBody>
      </p:sp>
      <p:sp>
        <p:nvSpPr>
          <p:cNvPr id="7" name="TextBox 6"/>
          <p:cNvSpPr txBox="1"/>
          <p:nvPr/>
        </p:nvSpPr>
        <p:spPr>
          <a:xfrm>
            <a:off x="1752600" y="3733800"/>
            <a:ext cx="5638800" cy="2062103"/>
          </a:xfrm>
          <a:prstGeom prst="rect">
            <a:avLst/>
          </a:prstGeom>
          <a:solidFill>
            <a:srgbClr val="FFFF99"/>
          </a:solidFill>
          <a:ln>
            <a:solidFill>
              <a:schemeClr val="tx1"/>
            </a:solidFill>
          </a:ln>
        </p:spPr>
        <p:txBody>
          <a:bodyPr wrap="square">
            <a:spAutoFit/>
          </a:bodyPr>
          <a:lstStyle/>
          <a:p>
            <a:pPr algn="ctr" fontAlgn="base">
              <a:spcBef>
                <a:spcPct val="0"/>
              </a:spcBef>
              <a:spcAft>
                <a:spcPct val="0"/>
              </a:spcAft>
              <a:defRPr/>
            </a:pPr>
            <a:r>
              <a:rPr lang="en-CA" sz="1600" b="1" dirty="0" smtClean="0">
                <a:solidFill>
                  <a:prstClr val="black"/>
                </a:solidFill>
                <a:latin typeface="Arial" charset="0"/>
              </a:rPr>
              <a:t>The phone lines are muted.  It is normal not to hear any audio until the webinar has started.</a:t>
            </a:r>
          </a:p>
          <a:p>
            <a:pPr algn="ctr" fontAlgn="base">
              <a:spcBef>
                <a:spcPct val="0"/>
              </a:spcBef>
              <a:spcAft>
                <a:spcPct val="0"/>
              </a:spcAft>
              <a:defRPr/>
            </a:pPr>
            <a:endParaRPr lang="en-US" sz="1600" b="1" dirty="0">
              <a:solidFill>
                <a:prstClr val="black"/>
              </a:solidFill>
              <a:latin typeface="Arial" charset="0"/>
            </a:endParaRPr>
          </a:p>
          <a:p>
            <a:pPr algn="ctr" fontAlgn="base">
              <a:spcBef>
                <a:spcPct val="0"/>
              </a:spcBef>
              <a:spcAft>
                <a:spcPct val="0"/>
              </a:spcAft>
              <a:defRPr/>
            </a:pPr>
            <a:r>
              <a:rPr lang="en-US" sz="1600" b="1" dirty="0" smtClean="0">
                <a:solidFill>
                  <a:prstClr val="black"/>
                </a:solidFill>
                <a:latin typeface="Arial" charset="0"/>
              </a:rPr>
              <a:t>The webinar will be recorded and made available on the OACAS Members’ website.</a:t>
            </a:r>
            <a:endParaRPr lang="en-CA" sz="1600" b="1" dirty="0" smtClean="0">
              <a:solidFill>
                <a:prstClr val="black"/>
              </a:solidFill>
              <a:latin typeface="Arial" charset="0"/>
            </a:endParaRPr>
          </a:p>
          <a:p>
            <a:pPr algn="ctr" fontAlgn="base">
              <a:spcBef>
                <a:spcPct val="0"/>
              </a:spcBef>
              <a:spcAft>
                <a:spcPct val="0"/>
              </a:spcAft>
              <a:defRPr/>
            </a:pPr>
            <a:endParaRPr lang="en-CA" sz="1600" b="1" dirty="0" smtClean="0">
              <a:solidFill>
                <a:prstClr val="black"/>
              </a:solidFill>
              <a:latin typeface="Arial" charset="0"/>
            </a:endParaRPr>
          </a:p>
          <a:p>
            <a:pPr algn="ctr" fontAlgn="base">
              <a:spcBef>
                <a:spcPct val="0"/>
              </a:spcBef>
              <a:spcAft>
                <a:spcPct val="0"/>
              </a:spcAft>
              <a:defRPr/>
            </a:pPr>
            <a:r>
              <a:rPr lang="en-CA" sz="1600" b="1" dirty="0" smtClean="0">
                <a:solidFill>
                  <a:prstClr val="black"/>
                </a:solidFill>
                <a:latin typeface="Arial" charset="0"/>
              </a:rPr>
              <a:t>If you are hearing an echo, please mute the sound on your computer!</a:t>
            </a:r>
            <a:endParaRPr lang="en-CA" sz="1600" b="1" dirty="0">
              <a:solidFill>
                <a:prstClr val="black"/>
              </a:solidFill>
              <a:latin typeface="Arial" charset="0"/>
            </a:endParaRPr>
          </a:p>
        </p:txBody>
      </p:sp>
      <p:sp>
        <p:nvSpPr>
          <p:cNvPr id="2" name="Slide Number Placeholder 1"/>
          <p:cNvSpPr>
            <a:spLocks noGrp="1"/>
          </p:cNvSpPr>
          <p:nvPr>
            <p:ph type="sldNum" sz="quarter" idx="12"/>
          </p:nvPr>
        </p:nvSpPr>
        <p:spPr/>
        <p:txBody>
          <a:bodyPr/>
          <a:lstStyle/>
          <a:p>
            <a:pPr>
              <a:defRPr/>
            </a:pPr>
            <a:fld id="{5675644F-BF98-46A5-81CA-EB96A1311F6E}" type="slidenum">
              <a:rPr lang="en-US" smtClean="0">
                <a:solidFill>
                  <a:prstClr val="black">
                    <a:tint val="75000"/>
                  </a:prstClr>
                </a:solidFill>
              </a:rPr>
              <a:pPr>
                <a:defRPr/>
              </a:pPr>
              <a:t>1</a:t>
            </a:fld>
            <a:endParaRPr lang="en-US" dirty="0">
              <a:solidFill>
                <a:prstClr val="black">
                  <a:tint val="75000"/>
                </a:prstClr>
              </a:solidFill>
            </a:endParaRPr>
          </a:p>
        </p:txBody>
      </p:sp>
    </p:spTree>
    <p:extLst>
      <p:ext uri="{BB962C8B-B14F-4D97-AF65-F5344CB8AC3E}">
        <p14:creationId xmlns:p14="http://schemas.microsoft.com/office/powerpoint/2010/main" val="3102592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Openness 101</a:t>
            </a:r>
            <a:endParaRPr lang="en-CA" b="1" dirty="0"/>
          </a:p>
        </p:txBody>
      </p:sp>
      <p:sp>
        <p:nvSpPr>
          <p:cNvPr id="3" name="Content Placeholder 2"/>
          <p:cNvSpPr>
            <a:spLocks noGrp="1"/>
          </p:cNvSpPr>
          <p:nvPr>
            <p:ph idx="1"/>
          </p:nvPr>
        </p:nvSpPr>
        <p:spPr/>
        <p:txBody>
          <a:bodyPr>
            <a:normAutofit/>
          </a:bodyPr>
          <a:lstStyle/>
          <a:p>
            <a:r>
              <a:rPr lang="en-CA" sz="2000" dirty="0" smtClean="0"/>
              <a:t>“When the Society begins planning for the adoption of a child who is a Crown Ward, the Society shall consider the benefits of an openness order or openness agreement in respect of the child,”    CFSA141.1 (2) </a:t>
            </a:r>
          </a:p>
          <a:p>
            <a:r>
              <a:rPr lang="en-CA" sz="2000" dirty="0" smtClean="0"/>
              <a:t>Things to Consider: </a:t>
            </a:r>
          </a:p>
          <a:p>
            <a:r>
              <a:rPr lang="en-CA" sz="2000" dirty="0" smtClean="0"/>
              <a:t>Must be in the best interests of the Child</a:t>
            </a:r>
          </a:p>
          <a:p>
            <a:r>
              <a:rPr lang="en-CA" sz="2000" dirty="0" smtClean="0"/>
              <a:t>Permits the continuation of a relationship that is meaningful and beneficial to the child </a:t>
            </a:r>
          </a:p>
          <a:p>
            <a:r>
              <a:rPr lang="en-CA" sz="2000" dirty="0" smtClean="0"/>
              <a:t>There are two types of Crown Wards (CW)  CW’s with Access  Orders and CW’s without Access Orders.  With CW’s with Access Orders, the person with access has the right to ask for an openness order or an openness agreement.</a:t>
            </a:r>
            <a:endParaRPr lang="en-CA" sz="2000" dirty="0"/>
          </a:p>
        </p:txBody>
      </p:sp>
    </p:spTree>
    <p:extLst>
      <p:ext uri="{BB962C8B-B14F-4D97-AF65-F5344CB8AC3E}">
        <p14:creationId xmlns:p14="http://schemas.microsoft.com/office/powerpoint/2010/main" val="403449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22425" y="365125"/>
            <a:ext cx="7521575" cy="549275"/>
          </a:xfrm>
        </p:spPr>
        <p:txBody>
          <a:bodyPr>
            <a:normAutofit fontScale="90000"/>
          </a:bodyPr>
          <a:lstStyle/>
          <a:p>
            <a:r>
              <a:rPr lang="en-CA" b="1" dirty="0" smtClean="0"/>
              <a:t>Openness agreements </a:t>
            </a:r>
            <a:endParaRPr lang="en-CA" b="1" dirty="0"/>
          </a:p>
        </p:txBody>
      </p:sp>
      <p:sp>
        <p:nvSpPr>
          <p:cNvPr id="3" name="Content Placeholder 2"/>
          <p:cNvSpPr>
            <a:spLocks noGrp="1"/>
          </p:cNvSpPr>
          <p:nvPr>
            <p:ph idx="4294967295"/>
          </p:nvPr>
        </p:nvSpPr>
        <p:spPr>
          <a:xfrm>
            <a:off x="755577" y="980728"/>
            <a:ext cx="8388424" cy="3699222"/>
          </a:xfrm>
        </p:spPr>
        <p:txBody>
          <a:bodyPr>
            <a:normAutofit/>
          </a:bodyPr>
          <a:lstStyle/>
          <a:p>
            <a:pPr>
              <a:lnSpc>
                <a:spcPct val="90000"/>
              </a:lnSpc>
            </a:pPr>
            <a:endParaRPr lang="en-CA" sz="1900" b="0" dirty="0" smtClean="0">
              <a:latin typeface="Arial Unicode MS" pitchFamily="34" charset="-128"/>
            </a:endParaRPr>
          </a:p>
          <a:p>
            <a:pPr>
              <a:lnSpc>
                <a:spcPct val="90000"/>
              </a:lnSpc>
            </a:pPr>
            <a:r>
              <a:rPr lang="en-CA" sz="1900" b="0" dirty="0" smtClean="0">
                <a:latin typeface="Arial Unicode MS" pitchFamily="34" charset="-128"/>
              </a:rPr>
              <a:t>An </a:t>
            </a:r>
            <a:r>
              <a:rPr lang="en-CA" sz="1900" b="0" dirty="0">
                <a:latin typeface="Arial Unicode MS" pitchFamily="34" charset="-128"/>
              </a:rPr>
              <a:t>openness agreement may be made at any time before or after an </a:t>
            </a:r>
            <a:r>
              <a:rPr lang="en-CA" sz="1900" b="0" dirty="0" smtClean="0">
                <a:latin typeface="Arial Unicode MS" pitchFamily="34" charset="-128"/>
              </a:rPr>
              <a:t>adoption is finalized.</a:t>
            </a:r>
            <a:endParaRPr lang="en-CA" sz="1900" b="0" dirty="0">
              <a:latin typeface="Arial Unicode MS" pitchFamily="34" charset="-128"/>
            </a:endParaRPr>
          </a:p>
          <a:p>
            <a:pPr>
              <a:lnSpc>
                <a:spcPct val="90000"/>
              </a:lnSpc>
            </a:pPr>
            <a:r>
              <a:rPr lang="en-CA" sz="1900" b="0" dirty="0" smtClean="0">
                <a:latin typeface="Arial Unicode MS" pitchFamily="34" charset="-128"/>
              </a:rPr>
              <a:t>The </a:t>
            </a:r>
            <a:r>
              <a:rPr lang="en-CA" sz="1900" b="0" dirty="0">
                <a:latin typeface="Arial Unicode MS" pitchFamily="34" charset="-128"/>
              </a:rPr>
              <a:t>child’s views and wishes (if they can be reasonably ascertained) shall be considered before an openness agreement is made.</a:t>
            </a:r>
          </a:p>
          <a:p>
            <a:pPr>
              <a:lnSpc>
                <a:spcPct val="90000"/>
              </a:lnSpc>
            </a:pPr>
            <a:r>
              <a:rPr lang="en-CA" sz="1900" b="0" dirty="0">
                <a:latin typeface="Arial Unicode MS" pitchFamily="34" charset="-128"/>
              </a:rPr>
              <a:t>An openness agreement may include a process to resolve </a:t>
            </a:r>
            <a:r>
              <a:rPr lang="en-CA" sz="1900" b="0" dirty="0" smtClean="0">
                <a:latin typeface="Arial Unicode MS" pitchFamily="34" charset="-128"/>
              </a:rPr>
              <a:t>any difficulties.</a:t>
            </a:r>
          </a:p>
          <a:p>
            <a:pPr>
              <a:lnSpc>
                <a:spcPct val="90000"/>
              </a:lnSpc>
            </a:pPr>
            <a:endParaRPr lang="en-US" sz="1900" b="0" dirty="0">
              <a:latin typeface="Arial Unicode MS" pitchFamily="34" charset="-128"/>
            </a:endParaRPr>
          </a:p>
          <a:p>
            <a:endParaRPr lang="en-CA" dirty="0"/>
          </a:p>
        </p:txBody>
      </p:sp>
    </p:spTree>
    <p:extLst>
      <p:ext uri="{BB962C8B-B14F-4D97-AF65-F5344CB8AC3E}">
        <p14:creationId xmlns:p14="http://schemas.microsoft.com/office/powerpoint/2010/main" val="179328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Openness orders </a:t>
            </a:r>
            <a:endParaRPr lang="en-CA" b="1" dirty="0"/>
          </a:p>
        </p:txBody>
      </p:sp>
      <p:sp>
        <p:nvSpPr>
          <p:cNvPr id="3" name="Content Placeholder 2"/>
          <p:cNvSpPr>
            <a:spLocks noGrp="1"/>
          </p:cNvSpPr>
          <p:nvPr>
            <p:ph idx="1"/>
          </p:nvPr>
        </p:nvSpPr>
        <p:spPr/>
        <p:txBody>
          <a:bodyPr>
            <a:normAutofit/>
          </a:bodyPr>
          <a:lstStyle/>
          <a:p>
            <a:pPr lvl="0">
              <a:buFont typeface="Arial" pitchFamily="34" charset="0"/>
              <a:buChar char="•"/>
            </a:pPr>
            <a:r>
              <a:rPr lang="en-CA" sz="1500" dirty="0" smtClean="0">
                <a:solidFill>
                  <a:srgbClr val="000000"/>
                </a:solidFill>
              </a:rPr>
              <a:t>Typically made </a:t>
            </a:r>
            <a:r>
              <a:rPr lang="en-CA" sz="1500" dirty="0">
                <a:solidFill>
                  <a:srgbClr val="000000"/>
                </a:solidFill>
              </a:rPr>
              <a:t>by the court prior to </a:t>
            </a:r>
            <a:r>
              <a:rPr lang="en-CA" sz="1500" dirty="0" smtClean="0">
                <a:solidFill>
                  <a:srgbClr val="000000"/>
                </a:solidFill>
              </a:rPr>
              <a:t>a final </a:t>
            </a:r>
            <a:r>
              <a:rPr lang="en-CA" sz="1500" dirty="0">
                <a:solidFill>
                  <a:srgbClr val="000000"/>
                </a:solidFill>
              </a:rPr>
              <a:t>adoption </a:t>
            </a:r>
            <a:r>
              <a:rPr lang="en-CA" sz="1500" dirty="0" smtClean="0">
                <a:solidFill>
                  <a:srgbClr val="000000"/>
                </a:solidFill>
              </a:rPr>
              <a:t>order</a:t>
            </a:r>
            <a:endParaRPr lang="en-CA" sz="1500" dirty="0">
              <a:solidFill>
                <a:srgbClr val="000000"/>
              </a:solidFill>
            </a:endParaRPr>
          </a:p>
          <a:p>
            <a:pPr lvl="0">
              <a:buFont typeface="Arial" pitchFamily="34" charset="0"/>
              <a:buChar char="•"/>
            </a:pPr>
            <a:r>
              <a:rPr lang="en-CA" sz="1500" dirty="0" smtClean="0">
                <a:solidFill>
                  <a:srgbClr val="000000"/>
                </a:solidFill>
              </a:rPr>
              <a:t>Allow </a:t>
            </a:r>
            <a:r>
              <a:rPr lang="en-CA" sz="1500" dirty="0">
                <a:solidFill>
                  <a:srgbClr val="000000"/>
                </a:solidFill>
              </a:rPr>
              <a:t>the Society to seek adoptive placements for Crown Wards with Access orders</a:t>
            </a:r>
          </a:p>
          <a:p>
            <a:pPr lvl="0">
              <a:buFont typeface="Arial" pitchFamily="34" charset="0"/>
              <a:buChar char="•"/>
            </a:pPr>
            <a:r>
              <a:rPr lang="en-CA" sz="1500" dirty="0" smtClean="0">
                <a:solidFill>
                  <a:srgbClr val="000000"/>
                </a:solidFill>
              </a:rPr>
              <a:t>Adoptive </a:t>
            </a:r>
            <a:r>
              <a:rPr lang="en-CA" sz="1500" dirty="0">
                <a:solidFill>
                  <a:srgbClr val="000000"/>
                </a:solidFill>
              </a:rPr>
              <a:t>parents are advised of any applications prior to placement</a:t>
            </a:r>
          </a:p>
          <a:p>
            <a:pPr lvl="0">
              <a:buFont typeface="Arial" pitchFamily="34" charset="0"/>
              <a:buChar char="•"/>
            </a:pPr>
            <a:r>
              <a:rPr lang="en-CA" sz="1500" dirty="0">
                <a:solidFill>
                  <a:srgbClr val="000000"/>
                </a:solidFill>
              </a:rPr>
              <a:t>Court decides:</a:t>
            </a:r>
          </a:p>
          <a:p>
            <a:pPr lvl="3">
              <a:buClr>
                <a:srgbClr val="F96A1B"/>
              </a:buClr>
              <a:buFont typeface="Arial" pitchFamily="34" charset="0"/>
              <a:buChar char="•"/>
            </a:pPr>
            <a:r>
              <a:rPr lang="en-CA" sz="1500" dirty="0">
                <a:solidFill>
                  <a:srgbClr val="000000"/>
                </a:solidFill>
              </a:rPr>
              <a:t>Is the order in the child’s best interests?</a:t>
            </a:r>
          </a:p>
          <a:p>
            <a:pPr lvl="3">
              <a:buClr>
                <a:srgbClr val="F96A1B"/>
              </a:buClr>
              <a:buFont typeface="Arial" pitchFamily="34" charset="0"/>
              <a:buChar char="•"/>
            </a:pPr>
            <a:r>
              <a:rPr lang="en-CA" sz="1500" dirty="0">
                <a:solidFill>
                  <a:srgbClr val="000000"/>
                </a:solidFill>
              </a:rPr>
              <a:t>Will it permit the continuation of a meaningful and beneficial relationship for the child?</a:t>
            </a:r>
          </a:p>
          <a:p>
            <a:pPr lvl="3">
              <a:buClr>
                <a:srgbClr val="F96A1B"/>
              </a:buClr>
              <a:buFont typeface="Arial" pitchFamily="34" charset="0"/>
              <a:buChar char="•"/>
            </a:pPr>
            <a:r>
              <a:rPr lang="en-CA" sz="1500" dirty="0">
                <a:solidFill>
                  <a:srgbClr val="000000"/>
                </a:solidFill>
              </a:rPr>
              <a:t>Does the child (of over 12) consent to the order?</a:t>
            </a:r>
          </a:p>
          <a:p>
            <a:pPr lvl="3">
              <a:buClr>
                <a:srgbClr val="F96A1B"/>
              </a:buClr>
              <a:buFont typeface="Arial" pitchFamily="34" charset="0"/>
              <a:buChar char="•"/>
            </a:pPr>
            <a:r>
              <a:rPr lang="en-CA" sz="1500" dirty="0">
                <a:solidFill>
                  <a:srgbClr val="000000"/>
                </a:solidFill>
              </a:rPr>
              <a:t>Must consider the ability of the adoptive family to comply with the order</a:t>
            </a:r>
          </a:p>
          <a:p>
            <a:endParaRPr lang="en-CA" dirty="0"/>
          </a:p>
        </p:txBody>
      </p:sp>
    </p:spTree>
    <p:extLst>
      <p:ext uri="{BB962C8B-B14F-4D97-AF65-F5344CB8AC3E}">
        <p14:creationId xmlns:p14="http://schemas.microsoft.com/office/powerpoint/2010/main" val="25512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Openness orders</a:t>
            </a:r>
            <a:endParaRPr lang="en-US" dirty="0"/>
          </a:p>
        </p:txBody>
      </p:sp>
      <p:sp>
        <p:nvSpPr>
          <p:cNvPr id="5" name="Text Placeholder 4"/>
          <p:cNvSpPr>
            <a:spLocks noGrp="1"/>
          </p:cNvSpPr>
          <p:nvPr>
            <p:ph type="body" idx="1"/>
          </p:nvPr>
        </p:nvSpPr>
        <p:spPr/>
        <p:txBody>
          <a:bodyPr/>
          <a:lstStyle/>
          <a:p>
            <a:r>
              <a:rPr lang="en-US" dirty="0" smtClean="0"/>
              <a:t>CW with no access order</a:t>
            </a:r>
            <a:endParaRPr lang="en-US" dirty="0"/>
          </a:p>
        </p:txBody>
      </p:sp>
      <p:sp>
        <p:nvSpPr>
          <p:cNvPr id="6" name="Content Placeholder 5"/>
          <p:cNvSpPr>
            <a:spLocks noGrp="1"/>
          </p:cNvSpPr>
          <p:nvPr>
            <p:ph sz="half" idx="2"/>
          </p:nvPr>
        </p:nvSpPr>
        <p:spPr/>
        <p:txBody>
          <a:bodyPr>
            <a:normAutofit fontScale="85000" lnSpcReduction="10000"/>
          </a:bodyPr>
          <a:lstStyle/>
          <a:p>
            <a:r>
              <a:rPr lang="en-US" dirty="0" smtClean="0"/>
              <a:t>CAS may place for adoption</a:t>
            </a:r>
          </a:p>
          <a:p>
            <a:r>
              <a:rPr lang="en-US" dirty="0" smtClean="0"/>
              <a:t>Only CAS may apply for Openness Order </a:t>
            </a:r>
          </a:p>
          <a:p>
            <a:r>
              <a:rPr lang="en-US" dirty="0" smtClean="0"/>
              <a:t>Court must be satisfied that:</a:t>
            </a:r>
          </a:p>
          <a:p>
            <a:pPr lvl="1"/>
            <a:r>
              <a:rPr lang="en-US" dirty="0" smtClean="0"/>
              <a:t>Order is in best interests of child</a:t>
            </a:r>
          </a:p>
          <a:p>
            <a:pPr lvl="1"/>
            <a:r>
              <a:rPr lang="en-US" dirty="0" smtClean="0"/>
              <a:t>Order will permit continuation of a relationship that is meaningful and beneficial to the child</a:t>
            </a:r>
          </a:p>
          <a:p>
            <a:pPr lvl="1"/>
            <a:r>
              <a:rPr lang="en-US" dirty="0" smtClean="0"/>
              <a:t>Consent of the society, the person who will have openness, the adoptive parent(s) and the  child if 12 years or older.</a:t>
            </a:r>
          </a:p>
          <a:p>
            <a:pPr lvl="1"/>
            <a:endParaRPr lang="en-US" dirty="0"/>
          </a:p>
        </p:txBody>
      </p:sp>
      <p:sp>
        <p:nvSpPr>
          <p:cNvPr id="7" name="Text Placeholder 6"/>
          <p:cNvSpPr>
            <a:spLocks noGrp="1"/>
          </p:cNvSpPr>
          <p:nvPr>
            <p:ph type="body" sz="quarter" idx="3"/>
          </p:nvPr>
        </p:nvSpPr>
        <p:spPr/>
        <p:txBody>
          <a:bodyPr/>
          <a:lstStyle/>
          <a:p>
            <a:r>
              <a:rPr lang="en-US" dirty="0" smtClean="0"/>
              <a:t>CW with access order</a:t>
            </a:r>
            <a:endParaRPr lang="en-US" dirty="0"/>
          </a:p>
        </p:txBody>
      </p:sp>
      <p:sp>
        <p:nvSpPr>
          <p:cNvPr id="8" name="Content Placeholder 7"/>
          <p:cNvSpPr>
            <a:spLocks noGrp="1"/>
          </p:cNvSpPr>
          <p:nvPr>
            <p:ph sz="quarter" idx="4"/>
          </p:nvPr>
        </p:nvSpPr>
        <p:spPr/>
        <p:txBody>
          <a:bodyPr>
            <a:normAutofit fontScale="62500" lnSpcReduction="20000"/>
          </a:bodyPr>
          <a:lstStyle/>
          <a:p>
            <a:r>
              <a:rPr lang="en-US" dirty="0" smtClean="0"/>
              <a:t>CAS must give notice of intention to place for adoption 30 days before placing</a:t>
            </a:r>
          </a:p>
          <a:p>
            <a:r>
              <a:rPr lang="en-US" dirty="0" smtClean="0"/>
              <a:t>Access holder may apply for Openness Order</a:t>
            </a:r>
          </a:p>
          <a:p>
            <a:r>
              <a:rPr lang="en-US" dirty="0" smtClean="0"/>
              <a:t>CAS must advise adoptive parents of application</a:t>
            </a:r>
          </a:p>
          <a:p>
            <a:r>
              <a:rPr lang="en-US" dirty="0" smtClean="0"/>
              <a:t>Court must be satisfied that:</a:t>
            </a:r>
          </a:p>
          <a:p>
            <a:pPr lvl="1"/>
            <a:r>
              <a:rPr lang="en-US" dirty="0" smtClean="0"/>
              <a:t>Order is in best interests of the child</a:t>
            </a:r>
          </a:p>
          <a:p>
            <a:pPr lvl="1"/>
            <a:r>
              <a:rPr lang="en-US" dirty="0" smtClean="0"/>
              <a:t>Order will permit continuation </a:t>
            </a:r>
            <a:r>
              <a:rPr lang="en-US" dirty="0"/>
              <a:t>of a relationship that is meaningful and beneficial to the child</a:t>
            </a:r>
          </a:p>
          <a:p>
            <a:pPr lvl="1"/>
            <a:r>
              <a:rPr lang="en-US" dirty="0" smtClean="0"/>
              <a:t>Consent of the child if 12 years or older</a:t>
            </a:r>
          </a:p>
          <a:p>
            <a:r>
              <a:rPr lang="en-US" dirty="0" smtClean="0"/>
              <a:t>Court must consider the ability of the adoptive parents to comply with the arrangement under the Openness Order.</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811922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Best interests </a:t>
            </a:r>
            <a:endParaRPr lang="en-CA" b="1" dirty="0"/>
          </a:p>
        </p:txBody>
      </p:sp>
      <p:sp>
        <p:nvSpPr>
          <p:cNvPr id="3" name="Content Placeholder 2"/>
          <p:cNvSpPr>
            <a:spLocks noGrp="1"/>
          </p:cNvSpPr>
          <p:nvPr>
            <p:ph idx="1"/>
          </p:nvPr>
        </p:nvSpPr>
        <p:spPr/>
        <p:txBody>
          <a:bodyPr/>
          <a:lstStyle/>
          <a:p>
            <a:pPr lvl="0"/>
            <a:r>
              <a:rPr lang="en-CA" dirty="0" smtClean="0">
                <a:solidFill>
                  <a:srgbClr val="000000"/>
                </a:solidFill>
              </a:rPr>
              <a:t>Even when the </a:t>
            </a:r>
            <a:r>
              <a:rPr lang="en-CA" dirty="0">
                <a:solidFill>
                  <a:srgbClr val="000000"/>
                </a:solidFill>
              </a:rPr>
              <a:t>relationship is meaningful and </a:t>
            </a:r>
            <a:r>
              <a:rPr lang="en-CA" dirty="0" smtClean="0">
                <a:solidFill>
                  <a:srgbClr val="000000"/>
                </a:solidFill>
              </a:rPr>
              <a:t>beneficial to the child, </a:t>
            </a:r>
            <a:r>
              <a:rPr lang="en-CA" dirty="0">
                <a:solidFill>
                  <a:srgbClr val="000000"/>
                </a:solidFill>
              </a:rPr>
              <a:t>the best interests of the child must be considered.</a:t>
            </a:r>
          </a:p>
          <a:p>
            <a:pPr lvl="0"/>
            <a:endParaRPr lang="en-CA" dirty="0">
              <a:solidFill>
                <a:srgbClr val="000000"/>
              </a:solidFill>
            </a:endParaRPr>
          </a:p>
          <a:p>
            <a:pPr lvl="0"/>
            <a:r>
              <a:rPr lang="en-CA" sz="2000" dirty="0">
                <a:solidFill>
                  <a:srgbClr val="000000"/>
                </a:solidFill>
              </a:rPr>
              <a:t>“ What in a relationship is left for preservation by an openness order may be only a sliver to those who make decisions for the child.  It may be a very important sliver to the child.  In the end, there is likely considerable benefit even in a sliver, viewed through the lens of an ever-maturing child”.  </a:t>
            </a:r>
          </a:p>
          <a:p>
            <a:pPr lvl="0"/>
            <a:r>
              <a:rPr lang="en-CA" sz="2000" dirty="0">
                <a:solidFill>
                  <a:srgbClr val="000000"/>
                </a:solidFill>
              </a:rPr>
              <a:t>		Musings of Justice </a:t>
            </a:r>
            <a:r>
              <a:rPr lang="en-CA" sz="2000" dirty="0" err="1">
                <a:solidFill>
                  <a:srgbClr val="000000"/>
                </a:solidFill>
              </a:rPr>
              <a:t>Katarynych</a:t>
            </a:r>
            <a:endParaRPr lang="en-CA" sz="2000" dirty="0">
              <a:solidFill>
                <a:srgbClr val="000000"/>
              </a:solidFill>
            </a:endParaRPr>
          </a:p>
          <a:p>
            <a:endParaRPr lang="en-CA" dirty="0"/>
          </a:p>
        </p:txBody>
      </p:sp>
    </p:spTree>
    <p:extLst>
      <p:ext uri="{BB962C8B-B14F-4D97-AF65-F5344CB8AC3E}">
        <p14:creationId xmlns:p14="http://schemas.microsoft.com/office/powerpoint/2010/main" val="104190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anim calcmode="lin" valueType="num">
                                      <p:cBhvr>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anim calcmode="lin" valueType="num">
                                      <p:cBhvr>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we are doing in </a:t>
            </a:r>
            <a:r>
              <a:rPr lang="en-US" b="1" dirty="0" err="1" smtClean="0"/>
              <a:t>ottawa</a:t>
            </a:r>
            <a:endParaRPr lang="en-CA" b="1" dirty="0"/>
          </a:p>
        </p:txBody>
      </p:sp>
      <p:sp>
        <p:nvSpPr>
          <p:cNvPr id="3" name="Content Placeholder 2"/>
          <p:cNvSpPr>
            <a:spLocks noGrp="1"/>
          </p:cNvSpPr>
          <p:nvPr>
            <p:ph idx="1"/>
          </p:nvPr>
        </p:nvSpPr>
        <p:spPr/>
        <p:txBody>
          <a:bodyPr/>
          <a:lstStyle/>
          <a:p>
            <a:pPr lvl="0"/>
            <a:r>
              <a:rPr lang="en-US" sz="1800" dirty="0" smtClean="0"/>
              <a:t>Birth families may have input into choosing  the adoptive family that is the best match for their child</a:t>
            </a:r>
          </a:p>
          <a:p>
            <a:pPr lvl="0"/>
            <a:endParaRPr lang="en-US" sz="1800" dirty="0"/>
          </a:p>
          <a:p>
            <a:pPr lvl="0"/>
            <a:r>
              <a:rPr lang="en-US" sz="1800" dirty="0" smtClean="0"/>
              <a:t>The goal of openness is to have  face to face contact and the amount is based on an assessment of what is beneficial and meaningful for the child, contact is limited only by safety and well-being considerations</a:t>
            </a:r>
          </a:p>
          <a:p>
            <a:pPr lvl="0"/>
            <a:endParaRPr lang="en-US" sz="1800" dirty="0" smtClean="0"/>
          </a:p>
          <a:p>
            <a:pPr lvl="0"/>
            <a:r>
              <a:rPr lang="en-US" sz="1800" dirty="0" smtClean="0"/>
              <a:t>An openness agreement is facilitated between birth and adoptive parents to define what is meaningful and beneficial to the child and realistic for both families</a:t>
            </a:r>
          </a:p>
          <a:p>
            <a:pPr lvl="0"/>
            <a:endParaRPr lang="en-US" dirty="0"/>
          </a:p>
        </p:txBody>
      </p:sp>
    </p:spTree>
    <p:extLst>
      <p:ext uri="{BB962C8B-B14F-4D97-AF65-F5344CB8AC3E}">
        <p14:creationId xmlns:p14="http://schemas.microsoft.com/office/powerpoint/2010/main" val="113047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Openness worker ‘s role </a:t>
            </a:r>
            <a:br>
              <a:rPr lang="en-CA" b="1" dirty="0" smtClean="0"/>
            </a:br>
            <a:endParaRPr lang="en-CA" b="1" dirty="0"/>
          </a:p>
        </p:txBody>
      </p:sp>
      <p:sp>
        <p:nvSpPr>
          <p:cNvPr id="3" name="Content Placeholder 2"/>
          <p:cNvSpPr>
            <a:spLocks noGrp="1"/>
          </p:cNvSpPr>
          <p:nvPr>
            <p:ph idx="1"/>
          </p:nvPr>
        </p:nvSpPr>
        <p:spPr/>
        <p:txBody>
          <a:bodyPr>
            <a:normAutofit/>
          </a:bodyPr>
          <a:lstStyle/>
          <a:p>
            <a:r>
              <a:rPr lang="en-US" sz="2400" b="0" dirty="0" smtClean="0"/>
              <a:t>Meet </a:t>
            </a:r>
            <a:r>
              <a:rPr lang="en-US" sz="2400" b="0" dirty="0"/>
              <a:t>with birth </a:t>
            </a:r>
            <a:r>
              <a:rPr lang="en-US" sz="2400" b="0" dirty="0" smtClean="0"/>
              <a:t>parents </a:t>
            </a:r>
            <a:r>
              <a:rPr lang="en-US" sz="2400" b="0" dirty="0"/>
              <a:t>prior to </a:t>
            </a:r>
            <a:r>
              <a:rPr lang="en-US" sz="2400" b="0" dirty="0" smtClean="0"/>
              <a:t>Crown </a:t>
            </a:r>
            <a:r>
              <a:rPr lang="en-US" sz="2400" b="0" dirty="0" err="1"/>
              <a:t>W</a:t>
            </a:r>
            <a:r>
              <a:rPr lang="en-US" sz="2400" b="0" dirty="0" err="1" smtClean="0"/>
              <a:t>ardship</a:t>
            </a:r>
            <a:r>
              <a:rPr lang="en-US" sz="2400" b="0" dirty="0" smtClean="0"/>
              <a:t> or shortly thereafter  </a:t>
            </a:r>
            <a:r>
              <a:rPr lang="en-US" sz="2400" b="0" dirty="0"/>
              <a:t>to </a:t>
            </a:r>
            <a:r>
              <a:rPr lang="en-US" sz="2400" b="0" dirty="0" smtClean="0"/>
              <a:t>provide information about adoption, </a:t>
            </a:r>
            <a:r>
              <a:rPr lang="en-US" sz="2400" b="0" dirty="0"/>
              <a:t>planning and openness </a:t>
            </a:r>
            <a:endParaRPr lang="en-US" sz="2400" b="0" dirty="0" smtClean="0"/>
          </a:p>
          <a:p>
            <a:r>
              <a:rPr lang="en-US" sz="2400" b="0" dirty="0" smtClean="0"/>
              <a:t>Support Birth </a:t>
            </a:r>
            <a:r>
              <a:rPr lang="en-US" sz="2400" b="0" dirty="0"/>
              <a:t>parent </a:t>
            </a:r>
            <a:r>
              <a:rPr lang="en-US" sz="2400" b="0" dirty="0" smtClean="0"/>
              <a:t>into selecting </a:t>
            </a:r>
            <a:r>
              <a:rPr lang="en-US" sz="2400" b="0" dirty="0"/>
              <a:t>adoptive </a:t>
            </a:r>
            <a:r>
              <a:rPr lang="en-US" sz="2400" b="0" dirty="0" smtClean="0"/>
              <a:t>family for their child </a:t>
            </a:r>
            <a:endParaRPr lang="en-US" sz="2400" b="0" dirty="0"/>
          </a:p>
          <a:p>
            <a:pPr lvl="1"/>
            <a:endParaRPr lang="en-US" sz="2400" dirty="0" smtClean="0"/>
          </a:p>
          <a:p>
            <a:pPr marL="0" lvl="1" indent="0">
              <a:buNone/>
            </a:pPr>
            <a:r>
              <a:rPr lang="en-US" sz="2400" dirty="0" smtClean="0"/>
              <a:t>Offer service to assist in transition from parent to birth parent role </a:t>
            </a:r>
            <a:endParaRPr lang="en-US" sz="2400" dirty="0"/>
          </a:p>
          <a:p>
            <a:endParaRPr lang="en-CA" dirty="0"/>
          </a:p>
        </p:txBody>
      </p:sp>
    </p:spTree>
    <p:extLst>
      <p:ext uri="{BB962C8B-B14F-4D97-AF65-F5344CB8AC3E}">
        <p14:creationId xmlns:p14="http://schemas.microsoft.com/office/powerpoint/2010/main" val="153373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openness worker </a:t>
            </a:r>
            <a:endParaRPr lang="en-CA" b="1" dirty="0"/>
          </a:p>
        </p:txBody>
      </p:sp>
      <p:sp>
        <p:nvSpPr>
          <p:cNvPr id="3" name="Content Placeholder 2"/>
          <p:cNvSpPr>
            <a:spLocks noGrp="1"/>
          </p:cNvSpPr>
          <p:nvPr>
            <p:ph idx="1"/>
          </p:nvPr>
        </p:nvSpPr>
        <p:spPr/>
        <p:txBody>
          <a:bodyPr>
            <a:normAutofit/>
          </a:bodyPr>
          <a:lstStyle/>
          <a:p>
            <a:endParaRPr lang="en-US" sz="2400" b="0" dirty="0" smtClean="0"/>
          </a:p>
          <a:p>
            <a:r>
              <a:rPr lang="en-US" sz="2400" b="0" dirty="0" smtClean="0"/>
              <a:t>Begin Process with </a:t>
            </a:r>
            <a:r>
              <a:rPr lang="en-US" sz="2400" b="0" dirty="0"/>
              <a:t>B</a:t>
            </a:r>
            <a:r>
              <a:rPr lang="en-US" sz="2400" b="0" dirty="0" smtClean="0"/>
              <a:t>irth </a:t>
            </a:r>
            <a:r>
              <a:rPr lang="en-US" sz="2400" b="0" dirty="0"/>
              <a:t>P</a:t>
            </a:r>
            <a:r>
              <a:rPr lang="en-US" sz="2400" b="0" dirty="0" smtClean="0"/>
              <a:t>arent (Support,  Information, Guidance)</a:t>
            </a:r>
          </a:p>
          <a:p>
            <a:endParaRPr lang="en-US" sz="2400" b="0" dirty="0"/>
          </a:p>
          <a:p>
            <a:r>
              <a:rPr lang="en-US" sz="2400" b="0" dirty="0" smtClean="0"/>
              <a:t>Collaborate  </a:t>
            </a:r>
            <a:r>
              <a:rPr lang="en-US" sz="2400" b="0" dirty="0"/>
              <a:t>with adoption worker </a:t>
            </a:r>
            <a:r>
              <a:rPr lang="en-US" sz="2400" b="0" dirty="0" smtClean="0"/>
              <a:t>regarding openness</a:t>
            </a:r>
          </a:p>
          <a:p>
            <a:endParaRPr lang="en-US" sz="2400" b="0" dirty="0" smtClean="0"/>
          </a:p>
          <a:p>
            <a:r>
              <a:rPr lang="en-US" sz="2400" b="0" dirty="0" smtClean="0"/>
              <a:t>Co-facilitate </a:t>
            </a:r>
            <a:r>
              <a:rPr lang="en-US" sz="2400" b="0" dirty="0"/>
              <a:t>meeting with birth parents and adoptive parents</a:t>
            </a:r>
          </a:p>
        </p:txBody>
      </p:sp>
    </p:spTree>
    <p:extLst>
      <p:ext uri="{BB962C8B-B14F-4D97-AF65-F5344CB8AC3E}">
        <p14:creationId xmlns:p14="http://schemas.microsoft.com/office/powerpoint/2010/main" val="118366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Something to Consider</a:t>
            </a:r>
            <a:r>
              <a:rPr lang="en-CA" dirty="0" smtClean="0"/>
              <a:t>……</a:t>
            </a:r>
            <a:endParaRPr lang="en-CA" dirty="0"/>
          </a:p>
        </p:txBody>
      </p:sp>
      <p:sp>
        <p:nvSpPr>
          <p:cNvPr id="3" name="Content Placeholder 2"/>
          <p:cNvSpPr>
            <a:spLocks noGrp="1"/>
          </p:cNvSpPr>
          <p:nvPr>
            <p:ph idx="1"/>
          </p:nvPr>
        </p:nvSpPr>
        <p:spPr/>
        <p:txBody>
          <a:bodyPr>
            <a:normAutofit/>
          </a:bodyPr>
          <a:lstStyle/>
          <a:p>
            <a:pPr>
              <a:lnSpc>
                <a:spcPct val="115000"/>
              </a:lnSpc>
              <a:spcAft>
                <a:spcPts val="1000"/>
              </a:spcAft>
            </a:pPr>
            <a:r>
              <a:rPr lang="en-CA" sz="1800" dirty="0">
                <a:latin typeface="Arial Unicode MS" pitchFamily="34" charset="-128"/>
                <a:ea typeface="Arial Unicode MS" pitchFamily="34" charset="-128"/>
                <a:cs typeface="Arial Unicode MS" pitchFamily="34" charset="-128"/>
              </a:rPr>
              <a:t>We didn't want our daughter to have the cabbage patch mentality. The truth is, her life didn't start the day we adopted her. Like us, her history and ours began a thousand lifetimes ago. -                                    </a:t>
            </a:r>
            <a:endParaRPr lang="en-CA" sz="1800" dirty="0" smtClean="0">
              <a:latin typeface="Arial Unicode MS" pitchFamily="34" charset="-128"/>
              <a:ea typeface="Arial Unicode MS" pitchFamily="34" charset="-128"/>
              <a:cs typeface="Arial Unicode MS" pitchFamily="34" charset="-128"/>
            </a:endParaRPr>
          </a:p>
          <a:p>
            <a:pPr>
              <a:lnSpc>
                <a:spcPct val="115000"/>
              </a:lnSpc>
              <a:spcAft>
                <a:spcPts val="1000"/>
              </a:spcAft>
            </a:pPr>
            <a:r>
              <a:rPr lang="en-CA" sz="1800" dirty="0">
                <a:latin typeface="Arial Unicode MS" pitchFamily="34" charset="-128"/>
                <a:ea typeface="Arial Unicode MS" pitchFamily="34" charset="-128"/>
                <a:cs typeface="Arial Unicode MS" pitchFamily="34" charset="-128"/>
              </a:rPr>
              <a:t> </a:t>
            </a:r>
            <a:r>
              <a:rPr lang="en-CA" sz="1800" dirty="0" smtClean="0">
                <a:latin typeface="Arial Unicode MS" pitchFamily="34" charset="-128"/>
                <a:ea typeface="Arial Unicode MS" pitchFamily="34" charset="-128"/>
                <a:cs typeface="Arial Unicode MS" pitchFamily="34" charset="-128"/>
              </a:rPr>
              <a:t>                                                     Monica </a:t>
            </a:r>
            <a:r>
              <a:rPr lang="en-CA" sz="1800" dirty="0">
                <a:latin typeface="Arial Unicode MS" pitchFamily="34" charset="-128"/>
                <a:ea typeface="Arial Unicode MS" pitchFamily="34" charset="-128"/>
                <a:cs typeface="Arial Unicode MS" pitchFamily="34" charset="-128"/>
              </a:rPr>
              <a:t>and Debbie, adoptive </a:t>
            </a:r>
            <a:r>
              <a:rPr lang="en-CA" sz="1800" dirty="0" smtClean="0">
                <a:latin typeface="Arial Unicode MS" pitchFamily="34" charset="-128"/>
                <a:ea typeface="Arial Unicode MS" pitchFamily="34" charset="-128"/>
                <a:cs typeface="Arial Unicode MS" pitchFamily="34" charset="-128"/>
              </a:rPr>
              <a:t>parents</a:t>
            </a:r>
          </a:p>
          <a:p>
            <a:r>
              <a:rPr lang="en-CA" dirty="0"/>
              <a:t> </a:t>
            </a:r>
            <a:r>
              <a:rPr lang="en-CA" sz="1800" dirty="0" smtClean="0"/>
              <a:t>It </a:t>
            </a:r>
            <a:r>
              <a:rPr lang="en-CA" sz="1800" dirty="0"/>
              <a:t>has been said that adoption is more like a marriage than a birth: two (or more) individuals, each with their own unique mix of needs, patterns, and genetic history, coming together with love, hope, and commitment for a joint future. You become a family not because you share the same genes, but because you share love for each other.  </a:t>
            </a:r>
            <a:endParaRPr lang="en-CA" sz="1800" dirty="0" smtClean="0"/>
          </a:p>
          <a:p>
            <a:r>
              <a:rPr lang="en-CA" sz="1800" dirty="0"/>
              <a:t> </a:t>
            </a:r>
            <a:r>
              <a:rPr lang="en-CA" sz="1800" dirty="0" smtClean="0"/>
              <a:t>                                                      Joan </a:t>
            </a:r>
            <a:r>
              <a:rPr lang="en-CA" sz="1800" dirty="0"/>
              <a:t>McNamara, Adoptive parent</a:t>
            </a:r>
          </a:p>
        </p:txBody>
      </p:sp>
    </p:spTree>
    <p:extLst>
      <p:ext uri="{BB962C8B-B14F-4D97-AF65-F5344CB8AC3E}">
        <p14:creationId xmlns:p14="http://schemas.microsoft.com/office/powerpoint/2010/main" val="328187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Adoptive Family meeting birth family </a:t>
            </a:r>
            <a:endParaRPr lang="en-CA" b="1" dirty="0"/>
          </a:p>
        </p:txBody>
      </p:sp>
      <p:sp>
        <p:nvSpPr>
          <p:cNvPr id="3" name="Content Placeholder 2"/>
          <p:cNvSpPr>
            <a:spLocks noGrp="1"/>
          </p:cNvSpPr>
          <p:nvPr>
            <p:ph idx="1"/>
          </p:nvPr>
        </p:nvSpPr>
        <p:spPr/>
        <p:txBody>
          <a:bodyPr>
            <a:normAutofit/>
          </a:bodyPr>
          <a:lstStyle/>
          <a:p>
            <a:pPr lvl="0">
              <a:buClr>
                <a:srgbClr val="93A299"/>
              </a:buClr>
            </a:pPr>
            <a:r>
              <a:rPr lang="en-CA" sz="1900" b="0" dirty="0" smtClean="0">
                <a:solidFill>
                  <a:srgbClr val="564B3C"/>
                </a:solidFill>
                <a:latin typeface="Arial Unicode MS" pitchFamily="34" charset="-128"/>
              </a:rPr>
              <a:t>Adoption worker will meet with adoptive family to prepare them for   meeting the birth family </a:t>
            </a:r>
          </a:p>
          <a:p>
            <a:pPr lvl="0">
              <a:buClr>
                <a:srgbClr val="93A299"/>
              </a:buClr>
            </a:pPr>
            <a:r>
              <a:rPr lang="en-CA" sz="1900" b="0" dirty="0" smtClean="0">
                <a:solidFill>
                  <a:srgbClr val="564B3C"/>
                </a:solidFill>
                <a:latin typeface="Arial Unicode MS" pitchFamily="34" charset="-128"/>
              </a:rPr>
              <a:t>At the same time, birth parents will meet with the openness worker to prepare them for meeting the adoptive parents</a:t>
            </a:r>
            <a:endParaRPr lang="en-CA" sz="1900" b="0" dirty="0">
              <a:solidFill>
                <a:srgbClr val="564B3C"/>
              </a:solidFill>
              <a:latin typeface="Arial Unicode MS" pitchFamily="34" charset="-128"/>
            </a:endParaRPr>
          </a:p>
          <a:p>
            <a:pPr lvl="0">
              <a:buClr>
                <a:srgbClr val="93A299"/>
              </a:buClr>
            </a:pPr>
            <a:r>
              <a:rPr lang="en-CA" sz="1900" b="0" dirty="0" smtClean="0">
                <a:solidFill>
                  <a:srgbClr val="564B3C"/>
                </a:solidFill>
                <a:latin typeface="Arial Unicode MS" pitchFamily="34" charset="-128"/>
              </a:rPr>
              <a:t>This meeting </a:t>
            </a:r>
            <a:r>
              <a:rPr lang="en-CA" sz="1900" b="0" dirty="0">
                <a:solidFill>
                  <a:srgbClr val="564B3C"/>
                </a:solidFill>
                <a:latin typeface="Arial Unicode MS" pitchFamily="34" charset="-128"/>
              </a:rPr>
              <a:t>is not a time to </a:t>
            </a:r>
            <a:r>
              <a:rPr lang="en-CA" sz="1900" b="0" dirty="0" smtClean="0">
                <a:solidFill>
                  <a:srgbClr val="564B3C"/>
                </a:solidFill>
                <a:latin typeface="Arial Unicode MS" pitchFamily="34" charset="-128"/>
              </a:rPr>
              <a:t>negotiate…this is the beginning of openness </a:t>
            </a:r>
            <a:endParaRPr lang="en-CA" dirty="0"/>
          </a:p>
        </p:txBody>
      </p:sp>
    </p:spTree>
    <p:extLst>
      <p:ext uri="{BB962C8B-B14F-4D97-AF65-F5344CB8AC3E}">
        <p14:creationId xmlns:p14="http://schemas.microsoft.com/office/powerpoint/2010/main" val="87538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CA" b="1" dirty="0" smtClean="0"/>
              <a:t>Openness is an act of generosity you give your child and their birth family  </a:t>
            </a:r>
            <a:endParaRPr lang="en-CA" b="1" dirty="0"/>
          </a:p>
        </p:txBody>
      </p:sp>
      <p:sp>
        <p:nvSpPr>
          <p:cNvPr id="4" name="Title 3"/>
          <p:cNvSpPr>
            <a:spLocks noGrp="1"/>
          </p:cNvSpPr>
          <p:nvPr>
            <p:ph type="ctrTitle"/>
          </p:nvPr>
        </p:nvSpPr>
        <p:spPr>
          <a:xfrm>
            <a:off x="683568" y="1412776"/>
            <a:ext cx="6701408" cy="1291209"/>
          </a:xfrm>
        </p:spPr>
        <p:txBody>
          <a:bodyPr>
            <a:normAutofit fontScale="90000"/>
          </a:bodyPr>
          <a:lstStyle/>
          <a:p>
            <a:r>
              <a:rPr lang="en-CA" dirty="0" smtClean="0"/>
              <a:t/>
            </a:r>
            <a:br>
              <a:rPr lang="en-CA" dirty="0" smtClean="0"/>
            </a:br>
            <a:r>
              <a:rPr lang="en-CA" dirty="0"/>
              <a:t/>
            </a:r>
            <a:br>
              <a:rPr lang="en-CA" dirty="0"/>
            </a:br>
            <a:r>
              <a:rPr lang="en-CA" dirty="0" smtClean="0"/>
              <a:t/>
            </a:r>
            <a:br>
              <a:rPr lang="en-CA" dirty="0" smtClean="0"/>
            </a:br>
            <a:r>
              <a:rPr lang="en-CA" dirty="0" smtClean="0"/>
              <a:t>UNDERSTANDING AND MANAGING  </a:t>
            </a:r>
            <a:r>
              <a:rPr lang="en-CA" dirty="0" err="1" smtClean="0"/>
              <a:t>OPENnESS</a:t>
            </a:r>
            <a:r>
              <a:rPr lang="en-CA" dirty="0" smtClean="0"/>
              <a:t>  IN ADOPTION </a:t>
            </a:r>
            <a:endParaRPr lang="en-CA" dirty="0"/>
          </a:p>
        </p:txBody>
      </p:sp>
    </p:spTree>
    <p:extLst>
      <p:ext uri="{BB962C8B-B14F-4D97-AF65-F5344CB8AC3E}">
        <p14:creationId xmlns:p14="http://schemas.microsoft.com/office/powerpoint/2010/main" val="9082815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a:solidFill>
                  <a:schemeClr val="tx2">
                    <a:lumMod val="50000"/>
                  </a:schemeClr>
                </a:solidFill>
                <a:latin typeface="Calibri"/>
              </a:rPr>
              <a:t>Adoptive parents meeting birth </a:t>
            </a:r>
            <a:r>
              <a:rPr lang="en-CA" b="1" dirty="0" smtClean="0">
                <a:solidFill>
                  <a:schemeClr val="tx2">
                    <a:lumMod val="50000"/>
                  </a:schemeClr>
                </a:solidFill>
                <a:latin typeface="Calibri"/>
              </a:rPr>
              <a:t>family</a:t>
            </a:r>
            <a:endParaRPr lang="en-CA" b="1" dirty="0">
              <a:solidFill>
                <a:schemeClr val="tx2">
                  <a:lumMod val="50000"/>
                </a:schemeClr>
              </a:solidFill>
            </a:endParaRPr>
          </a:p>
        </p:txBody>
      </p:sp>
      <p:sp>
        <p:nvSpPr>
          <p:cNvPr id="3" name="Content Placeholder 2"/>
          <p:cNvSpPr>
            <a:spLocks noGrp="1"/>
          </p:cNvSpPr>
          <p:nvPr>
            <p:ph idx="1"/>
          </p:nvPr>
        </p:nvSpPr>
        <p:spPr/>
        <p:txBody>
          <a:bodyPr>
            <a:normAutofit/>
          </a:bodyPr>
          <a:lstStyle/>
          <a:p>
            <a:pPr lvl="0">
              <a:buClr>
                <a:srgbClr val="93A299"/>
              </a:buClr>
            </a:pPr>
            <a:r>
              <a:rPr lang="en-CA" sz="2000" b="0" dirty="0">
                <a:solidFill>
                  <a:srgbClr val="564B3C"/>
                </a:solidFill>
                <a:latin typeface="Arial Unicode MS" pitchFamily="34" charset="-128"/>
              </a:rPr>
              <a:t>Meeting will take place at CAS or a neutral  setting,  not in the home of adoptive parents or birth family</a:t>
            </a:r>
          </a:p>
          <a:p>
            <a:pPr lvl="0">
              <a:buClr>
                <a:srgbClr val="93A299"/>
              </a:buClr>
            </a:pPr>
            <a:r>
              <a:rPr lang="en-CA" sz="2000" b="0" dirty="0" smtClean="0">
                <a:solidFill>
                  <a:srgbClr val="564B3C"/>
                </a:solidFill>
                <a:latin typeface="Arial Unicode MS" pitchFamily="34" charset="-128"/>
              </a:rPr>
              <a:t>Adoption </a:t>
            </a:r>
            <a:r>
              <a:rPr lang="en-CA" sz="2000" b="0" dirty="0">
                <a:solidFill>
                  <a:srgbClr val="564B3C"/>
                </a:solidFill>
                <a:latin typeface="Arial Unicode MS" pitchFamily="34" charset="-128"/>
              </a:rPr>
              <a:t>worker and </a:t>
            </a:r>
            <a:r>
              <a:rPr lang="en-CA" sz="2000" b="0" dirty="0" smtClean="0">
                <a:solidFill>
                  <a:srgbClr val="564B3C"/>
                </a:solidFill>
                <a:latin typeface="Arial Unicode MS" pitchFamily="34" charset="-128"/>
              </a:rPr>
              <a:t>openness worker </a:t>
            </a:r>
            <a:r>
              <a:rPr lang="en-CA" sz="2000" b="0" dirty="0">
                <a:solidFill>
                  <a:srgbClr val="564B3C"/>
                </a:solidFill>
                <a:latin typeface="Arial Unicode MS" pitchFamily="34" charset="-128"/>
              </a:rPr>
              <a:t>will be present for meeting  </a:t>
            </a:r>
          </a:p>
          <a:p>
            <a:pPr lvl="0">
              <a:buClr>
                <a:srgbClr val="93A299"/>
              </a:buClr>
            </a:pPr>
            <a:r>
              <a:rPr lang="en-CA" sz="2000" b="0" dirty="0" smtClean="0">
                <a:solidFill>
                  <a:srgbClr val="564B3C"/>
                </a:solidFill>
                <a:latin typeface="Arial Unicode MS" pitchFamily="34" charset="-128"/>
              </a:rPr>
              <a:t>Adoptive </a:t>
            </a:r>
            <a:r>
              <a:rPr lang="en-CA" sz="2000" b="0" dirty="0">
                <a:solidFill>
                  <a:srgbClr val="564B3C"/>
                </a:solidFill>
                <a:latin typeface="Arial Unicode MS" pitchFamily="34" charset="-128"/>
              </a:rPr>
              <a:t>P</a:t>
            </a:r>
            <a:r>
              <a:rPr lang="en-CA" sz="2000" b="0" dirty="0" smtClean="0">
                <a:solidFill>
                  <a:srgbClr val="564B3C"/>
                </a:solidFill>
                <a:latin typeface="Arial Unicode MS" pitchFamily="34" charset="-128"/>
              </a:rPr>
              <a:t>arents and Birth Parents  </a:t>
            </a:r>
            <a:r>
              <a:rPr lang="en-CA" sz="2000" b="0" dirty="0">
                <a:solidFill>
                  <a:srgbClr val="564B3C"/>
                </a:solidFill>
                <a:latin typeface="Arial Unicode MS" pitchFamily="34" charset="-128"/>
              </a:rPr>
              <a:t>should prepare any questions ahead of time so </a:t>
            </a:r>
            <a:r>
              <a:rPr lang="en-CA" sz="2000" b="0" dirty="0" smtClean="0">
                <a:solidFill>
                  <a:srgbClr val="564B3C"/>
                </a:solidFill>
                <a:latin typeface="Arial Unicode MS" pitchFamily="34" charset="-128"/>
              </a:rPr>
              <a:t>all participants are not caught off guard </a:t>
            </a:r>
            <a:endParaRPr lang="en-CA" sz="2000" b="0" dirty="0">
              <a:solidFill>
                <a:srgbClr val="564B3C"/>
              </a:solidFill>
              <a:latin typeface="Arial Unicode MS" pitchFamily="34" charset="-128"/>
            </a:endParaRPr>
          </a:p>
          <a:p>
            <a:pPr lvl="0">
              <a:buClr>
                <a:srgbClr val="93A299"/>
              </a:buClr>
            </a:pPr>
            <a:r>
              <a:rPr lang="en-CA" sz="2000" b="0" dirty="0">
                <a:solidFill>
                  <a:srgbClr val="564B3C"/>
                </a:solidFill>
                <a:latin typeface="Arial Unicode MS" pitchFamily="34" charset="-128"/>
              </a:rPr>
              <a:t>Adoptive parents should bring a camera so they can take a picture of birth family members if they are willing.. .possibly picture together of adoptive parents and birth parents </a:t>
            </a:r>
          </a:p>
          <a:p>
            <a:endParaRPr lang="en-CA" dirty="0"/>
          </a:p>
        </p:txBody>
      </p:sp>
    </p:spTree>
    <p:extLst>
      <p:ext uri="{BB962C8B-B14F-4D97-AF65-F5344CB8AC3E}">
        <p14:creationId xmlns:p14="http://schemas.microsoft.com/office/powerpoint/2010/main" val="34388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 agreement </a:t>
            </a:r>
            <a:endParaRPr lang="en-CA" b="1" dirty="0"/>
          </a:p>
        </p:txBody>
      </p:sp>
      <p:sp>
        <p:nvSpPr>
          <p:cNvPr id="3" name="Content Placeholder 2"/>
          <p:cNvSpPr>
            <a:spLocks noGrp="1"/>
          </p:cNvSpPr>
          <p:nvPr>
            <p:ph idx="1"/>
          </p:nvPr>
        </p:nvSpPr>
        <p:spPr/>
        <p:txBody>
          <a:bodyPr>
            <a:normAutofit fontScale="92500" lnSpcReduction="10000"/>
          </a:bodyPr>
          <a:lstStyle/>
          <a:p>
            <a:pPr lvl="0">
              <a:buFont typeface="Arial" pitchFamily="34" charset="0"/>
              <a:buChar char="•"/>
            </a:pPr>
            <a:r>
              <a:rPr lang="en-CA" dirty="0">
                <a:solidFill>
                  <a:srgbClr val="000000"/>
                </a:solidFill>
              </a:rPr>
              <a:t>Defines what information is shared (identifying or not)</a:t>
            </a:r>
          </a:p>
          <a:p>
            <a:pPr lvl="0">
              <a:buFont typeface="Arial" pitchFamily="34" charset="0"/>
              <a:buChar char="•"/>
            </a:pPr>
            <a:r>
              <a:rPr lang="en-CA" dirty="0">
                <a:solidFill>
                  <a:srgbClr val="000000"/>
                </a:solidFill>
              </a:rPr>
              <a:t>Who is involved – birth parents, extended family, siblings, etc.</a:t>
            </a:r>
          </a:p>
          <a:p>
            <a:pPr lvl="0">
              <a:buFont typeface="Arial" pitchFamily="34" charset="0"/>
              <a:buChar char="•"/>
            </a:pPr>
            <a:r>
              <a:rPr lang="en-CA" dirty="0">
                <a:solidFill>
                  <a:srgbClr val="000000"/>
                </a:solidFill>
              </a:rPr>
              <a:t>Frequency and Exchange of pictures and letters – how?  How many?</a:t>
            </a:r>
          </a:p>
          <a:p>
            <a:pPr lvl="0">
              <a:buFont typeface="Arial" pitchFamily="34" charset="0"/>
              <a:buChar char="•"/>
            </a:pPr>
            <a:r>
              <a:rPr lang="en-CA" dirty="0">
                <a:solidFill>
                  <a:srgbClr val="000000"/>
                </a:solidFill>
              </a:rPr>
              <a:t>Email contact</a:t>
            </a:r>
          </a:p>
          <a:p>
            <a:pPr lvl="0">
              <a:buFont typeface="Arial" pitchFamily="34" charset="0"/>
              <a:buChar char="•"/>
            </a:pPr>
            <a:r>
              <a:rPr lang="en-CA" dirty="0">
                <a:solidFill>
                  <a:srgbClr val="000000"/>
                </a:solidFill>
              </a:rPr>
              <a:t>Telephone contact</a:t>
            </a:r>
          </a:p>
          <a:p>
            <a:pPr lvl="0">
              <a:buFont typeface="Arial" pitchFamily="34" charset="0"/>
              <a:buChar char="•"/>
            </a:pPr>
            <a:r>
              <a:rPr lang="en-CA" dirty="0">
                <a:solidFill>
                  <a:srgbClr val="000000"/>
                </a:solidFill>
              </a:rPr>
              <a:t>Gifts, cards, letters, </a:t>
            </a:r>
            <a:r>
              <a:rPr lang="en-CA" dirty="0" smtClean="0">
                <a:solidFill>
                  <a:srgbClr val="000000"/>
                </a:solidFill>
              </a:rPr>
              <a:t>mementos </a:t>
            </a:r>
            <a:r>
              <a:rPr lang="en-CA" dirty="0">
                <a:solidFill>
                  <a:srgbClr val="000000"/>
                </a:solidFill>
              </a:rPr>
              <a:t>from birth family</a:t>
            </a:r>
          </a:p>
          <a:p>
            <a:pPr lvl="0">
              <a:buFont typeface="Arial" pitchFamily="34" charset="0"/>
              <a:buChar char="•"/>
            </a:pPr>
            <a:r>
              <a:rPr lang="en-CA" dirty="0">
                <a:solidFill>
                  <a:srgbClr val="000000"/>
                </a:solidFill>
              </a:rPr>
              <a:t>Visits – frequency, location, addresses issues of concern </a:t>
            </a:r>
            <a:r>
              <a:rPr lang="en-CA" dirty="0" err="1">
                <a:solidFill>
                  <a:srgbClr val="000000"/>
                </a:solidFill>
              </a:rPr>
              <a:t>ie</a:t>
            </a:r>
            <a:r>
              <a:rPr lang="en-CA" dirty="0">
                <a:solidFill>
                  <a:srgbClr val="000000"/>
                </a:solidFill>
              </a:rPr>
              <a:t> addictions and mental health</a:t>
            </a:r>
          </a:p>
          <a:p>
            <a:pPr lvl="0">
              <a:buFont typeface="Arial" pitchFamily="34" charset="0"/>
              <a:buChar char="•"/>
            </a:pPr>
            <a:r>
              <a:rPr lang="en-CA" dirty="0">
                <a:solidFill>
                  <a:srgbClr val="000000"/>
                </a:solidFill>
              </a:rPr>
              <a:t>Definition of openness, not access</a:t>
            </a:r>
          </a:p>
          <a:p>
            <a:pPr lvl="0">
              <a:buFont typeface="Arial" pitchFamily="34" charset="0"/>
              <a:buChar char="•"/>
            </a:pPr>
            <a:r>
              <a:rPr lang="en-CA" dirty="0">
                <a:solidFill>
                  <a:srgbClr val="000000"/>
                </a:solidFill>
              </a:rPr>
              <a:t>Limitations of electronic sharing of pictures</a:t>
            </a:r>
          </a:p>
          <a:p>
            <a:pPr lvl="0">
              <a:buFont typeface="Arial" pitchFamily="34" charset="0"/>
              <a:buChar char="•"/>
            </a:pPr>
            <a:r>
              <a:rPr lang="en-CA" dirty="0">
                <a:solidFill>
                  <a:srgbClr val="000000"/>
                </a:solidFill>
              </a:rPr>
              <a:t>Mechanisms to address problems or need to make changes</a:t>
            </a:r>
          </a:p>
        </p:txBody>
      </p:sp>
    </p:spTree>
    <p:extLst>
      <p:ext uri="{BB962C8B-B14F-4D97-AF65-F5344CB8AC3E}">
        <p14:creationId xmlns:p14="http://schemas.microsoft.com/office/powerpoint/2010/main" val="64950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Post Agreement Challenges </a:t>
            </a:r>
            <a:endParaRPr lang="en-CA" b="1" dirty="0"/>
          </a:p>
        </p:txBody>
      </p:sp>
      <p:sp>
        <p:nvSpPr>
          <p:cNvPr id="3" name="Content Placeholder 2"/>
          <p:cNvSpPr>
            <a:spLocks noGrp="1"/>
          </p:cNvSpPr>
          <p:nvPr>
            <p:ph idx="1"/>
          </p:nvPr>
        </p:nvSpPr>
        <p:spPr/>
        <p:txBody>
          <a:bodyPr>
            <a:normAutofit/>
          </a:bodyPr>
          <a:lstStyle/>
          <a:p>
            <a:r>
              <a:rPr lang="en-CA" sz="1900" b="0" dirty="0" smtClean="0">
                <a:latin typeface="Arial" pitchFamily="34" charset="0"/>
              </a:rPr>
              <a:t>Over probationary period your adoption worker will assist and support adoptive family  and children as  they learn to live with openness</a:t>
            </a:r>
          </a:p>
          <a:p>
            <a:r>
              <a:rPr lang="en-CA" sz="1900" b="0" dirty="0" smtClean="0">
                <a:latin typeface="Arial" pitchFamily="34" charset="0"/>
              </a:rPr>
              <a:t>Birth family will have opportunity for support </a:t>
            </a:r>
          </a:p>
          <a:p>
            <a:r>
              <a:rPr lang="en-CA" sz="1900" b="0" dirty="0" smtClean="0">
                <a:latin typeface="Arial" pitchFamily="34" charset="0"/>
              </a:rPr>
              <a:t>Openness can be awkward initially until all parties are comfortable with each other </a:t>
            </a:r>
          </a:p>
          <a:p>
            <a:r>
              <a:rPr lang="en-CA" sz="1900" b="0" dirty="0" smtClean="0">
                <a:latin typeface="Arial" pitchFamily="34" charset="0"/>
              </a:rPr>
              <a:t>Built into each agreement is a process for managing any conflicts or necessary changes as the child grows or family situation changes </a:t>
            </a:r>
          </a:p>
          <a:p>
            <a:endParaRPr lang="en-CA" dirty="0"/>
          </a:p>
        </p:txBody>
      </p:sp>
    </p:spTree>
    <p:extLst>
      <p:ext uri="{BB962C8B-B14F-4D97-AF65-F5344CB8AC3E}">
        <p14:creationId xmlns:p14="http://schemas.microsoft.com/office/powerpoint/2010/main" val="9515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Factors which increase  openness</a:t>
            </a:r>
          </a:p>
        </p:txBody>
      </p:sp>
      <p:sp>
        <p:nvSpPr>
          <p:cNvPr id="3" name="Content Placeholder 2"/>
          <p:cNvSpPr>
            <a:spLocks noGrp="1"/>
          </p:cNvSpPr>
          <p:nvPr>
            <p:ph idx="1"/>
          </p:nvPr>
        </p:nvSpPr>
        <p:spPr/>
        <p:txBody>
          <a:bodyPr/>
          <a:lstStyle/>
          <a:p>
            <a:endParaRPr lang="en-CA" dirty="0"/>
          </a:p>
          <a:p>
            <a:pPr>
              <a:buFont typeface="Arial" pitchFamily="34" charset="0"/>
              <a:buChar char="•"/>
            </a:pPr>
            <a:r>
              <a:rPr lang="en-CA" dirty="0"/>
              <a:t>Mutual concern for child </a:t>
            </a:r>
            <a:r>
              <a:rPr lang="en-CA" dirty="0" smtClean="0"/>
              <a:t>well-being</a:t>
            </a:r>
          </a:p>
          <a:p>
            <a:pPr>
              <a:buFont typeface="Arial" pitchFamily="34" charset="0"/>
              <a:buChar char="•"/>
            </a:pPr>
            <a:endParaRPr lang="en-CA" dirty="0"/>
          </a:p>
          <a:p>
            <a:pPr>
              <a:buFont typeface="Arial" pitchFamily="34" charset="0"/>
              <a:buChar char="•"/>
            </a:pPr>
            <a:r>
              <a:rPr lang="en-CA" dirty="0"/>
              <a:t>Emergence of mutually satisfying relationship between adoptive and birth </a:t>
            </a:r>
            <a:r>
              <a:rPr lang="en-CA" dirty="0" smtClean="0"/>
              <a:t>parents</a:t>
            </a:r>
          </a:p>
          <a:p>
            <a:pPr>
              <a:buFont typeface="Arial" pitchFamily="34" charset="0"/>
              <a:buChar char="•"/>
            </a:pPr>
            <a:endParaRPr lang="en-CA" dirty="0"/>
          </a:p>
          <a:p>
            <a:pPr>
              <a:buFont typeface="Arial" pitchFamily="34" charset="0"/>
              <a:buChar char="•"/>
            </a:pPr>
            <a:r>
              <a:rPr lang="en-CA" dirty="0"/>
              <a:t>Regular flow of communication between adoptive and birth family</a:t>
            </a:r>
          </a:p>
        </p:txBody>
      </p:sp>
    </p:spTree>
    <p:extLst>
      <p:ext uri="{BB962C8B-B14F-4D97-AF65-F5344CB8AC3E}">
        <p14:creationId xmlns:p14="http://schemas.microsoft.com/office/powerpoint/2010/main" val="1284037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Factors which decrease openness</a:t>
            </a:r>
          </a:p>
        </p:txBody>
      </p:sp>
      <p:sp>
        <p:nvSpPr>
          <p:cNvPr id="3" name="Content Placeholder 2"/>
          <p:cNvSpPr>
            <a:spLocks noGrp="1"/>
          </p:cNvSpPr>
          <p:nvPr>
            <p:ph idx="1"/>
          </p:nvPr>
        </p:nvSpPr>
        <p:spPr/>
        <p:txBody>
          <a:bodyPr/>
          <a:lstStyle/>
          <a:p>
            <a:endParaRPr lang="en-CA" dirty="0"/>
          </a:p>
          <a:p>
            <a:pPr>
              <a:buFont typeface="Arial" pitchFamily="34" charset="0"/>
              <a:buChar char="•"/>
            </a:pPr>
            <a:r>
              <a:rPr lang="en-CA" dirty="0"/>
              <a:t>Distance</a:t>
            </a:r>
          </a:p>
          <a:p>
            <a:pPr>
              <a:buFont typeface="Arial" pitchFamily="34" charset="0"/>
              <a:buChar char="•"/>
            </a:pPr>
            <a:r>
              <a:rPr lang="en-CA" dirty="0"/>
              <a:t>Major value differences</a:t>
            </a:r>
          </a:p>
          <a:p>
            <a:pPr>
              <a:buFont typeface="Arial" pitchFamily="34" charset="0"/>
              <a:buChar char="•"/>
            </a:pPr>
            <a:r>
              <a:rPr lang="en-CA" dirty="0"/>
              <a:t>Relatives or friends who discourage contact</a:t>
            </a:r>
          </a:p>
          <a:p>
            <a:pPr>
              <a:buFont typeface="Arial" pitchFamily="34" charset="0"/>
              <a:buChar char="•"/>
            </a:pPr>
            <a:r>
              <a:rPr lang="en-CA" dirty="0"/>
              <a:t>Change in birth family situation (marriage, new child)</a:t>
            </a:r>
          </a:p>
          <a:p>
            <a:pPr>
              <a:buFont typeface="Arial" pitchFamily="34" charset="0"/>
              <a:buChar char="•"/>
            </a:pPr>
            <a:r>
              <a:rPr lang="en-CA" dirty="0"/>
              <a:t>Difficulty negotiating comfort zone of contact</a:t>
            </a:r>
          </a:p>
          <a:p>
            <a:pPr>
              <a:buFont typeface="Arial" pitchFamily="34" charset="0"/>
              <a:buChar char="•"/>
            </a:pPr>
            <a:r>
              <a:rPr lang="en-CA" dirty="0"/>
              <a:t>Adoptive parent feels contact causing stress to child</a:t>
            </a:r>
          </a:p>
          <a:p>
            <a:pPr>
              <a:buFont typeface="Arial" pitchFamily="34" charset="0"/>
              <a:buChar char="•"/>
            </a:pPr>
            <a:r>
              <a:rPr lang="en-CA" dirty="0"/>
              <a:t>Inability of agency to keep up mediated contact  to satisfaction of everyone</a:t>
            </a:r>
          </a:p>
          <a:p>
            <a:endParaRPr lang="en-CA" dirty="0"/>
          </a:p>
        </p:txBody>
      </p:sp>
    </p:spTree>
    <p:extLst>
      <p:ext uri="{BB962C8B-B14F-4D97-AF65-F5344CB8AC3E}">
        <p14:creationId xmlns:p14="http://schemas.microsoft.com/office/powerpoint/2010/main" val="631675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4000" b="1" u="sng" dirty="0" smtClean="0">
                <a:solidFill>
                  <a:srgbClr val="FF0000"/>
                </a:solidFill>
              </a:rPr>
              <a:t>Commitment</a:t>
            </a:r>
            <a:r>
              <a:rPr lang="en-CA" sz="4000" b="1" u="sng" dirty="0" smtClean="0"/>
              <a:t> </a:t>
            </a:r>
            <a:br>
              <a:rPr lang="en-CA" sz="4000" b="1" u="sng" dirty="0" smtClean="0"/>
            </a:br>
            <a:endParaRPr lang="en-CA" sz="4000" b="1" u="sng" dirty="0"/>
          </a:p>
        </p:txBody>
      </p:sp>
      <p:sp>
        <p:nvSpPr>
          <p:cNvPr id="3" name="Content Placeholder 2"/>
          <p:cNvSpPr>
            <a:spLocks noGrp="1"/>
          </p:cNvSpPr>
          <p:nvPr>
            <p:ph idx="1"/>
          </p:nvPr>
        </p:nvSpPr>
        <p:spPr/>
        <p:txBody>
          <a:bodyPr>
            <a:normAutofit/>
          </a:bodyPr>
          <a:lstStyle/>
          <a:p>
            <a:r>
              <a:rPr lang="en-CA" sz="3200" dirty="0">
                <a:latin typeface="Arial" pitchFamily="34" charset="0"/>
              </a:rPr>
              <a:t>Adoptive parents must enter into </a:t>
            </a:r>
            <a:r>
              <a:rPr lang="en-CA" sz="3200" dirty="0" smtClean="0">
                <a:latin typeface="Arial" pitchFamily="34" charset="0"/>
              </a:rPr>
              <a:t>the agreement </a:t>
            </a:r>
            <a:r>
              <a:rPr lang="en-CA" sz="3200" dirty="0">
                <a:latin typeface="Arial" pitchFamily="34" charset="0"/>
              </a:rPr>
              <a:t>in good </a:t>
            </a:r>
            <a:r>
              <a:rPr lang="en-CA" sz="3200" dirty="0" smtClean="0">
                <a:latin typeface="Arial" pitchFamily="34" charset="0"/>
              </a:rPr>
              <a:t>faith recognizing the benefit to their child and their family  to maintain birth family connections.</a:t>
            </a:r>
          </a:p>
          <a:p>
            <a:endParaRPr lang="en-CA" sz="3200" dirty="0">
              <a:latin typeface="Arial" pitchFamily="34" charset="0"/>
            </a:endParaRPr>
          </a:p>
        </p:txBody>
      </p:sp>
    </p:spTree>
    <p:extLst>
      <p:ext uri="{BB962C8B-B14F-4D97-AF65-F5344CB8AC3E}">
        <p14:creationId xmlns:p14="http://schemas.microsoft.com/office/powerpoint/2010/main" val="409161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Something to think about…..</a:t>
            </a:r>
            <a:endParaRPr lang="en-CA" dirty="0"/>
          </a:p>
        </p:txBody>
      </p:sp>
      <p:sp>
        <p:nvSpPr>
          <p:cNvPr id="3" name="Content Placeholder 2"/>
          <p:cNvSpPr>
            <a:spLocks noGrp="1"/>
          </p:cNvSpPr>
          <p:nvPr>
            <p:ph idx="1"/>
          </p:nvPr>
        </p:nvSpPr>
        <p:spPr/>
        <p:txBody>
          <a:bodyPr>
            <a:normAutofit fontScale="92500" lnSpcReduction="20000"/>
          </a:bodyPr>
          <a:lstStyle/>
          <a:p>
            <a:r>
              <a:rPr lang="en-CA" dirty="0"/>
              <a:t>“When she looks in the mirror, we want our daughter to know herself. It’s hard to face the world when you don’t know where your face came from.” ~ Adoptive parents</a:t>
            </a:r>
          </a:p>
          <a:p>
            <a:r>
              <a:rPr lang="en-CA" dirty="0"/>
              <a:t> </a:t>
            </a:r>
          </a:p>
          <a:p>
            <a:r>
              <a:rPr lang="en-CA" dirty="0"/>
              <a:t>An invisible red thread connects those who are destined to meet, regardless of time, place, or circumstance. The thread may stretch or tangle, but it will never break.” ~ An ancient Chinese belief</a:t>
            </a:r>
          </a:p>
          <a:p>
            <a:r>
              <a:rPr lang="en-CA" dirty="0"/>
              <a:t> </a:t>
            </a:r>
          </a:p>
          <a:p>
            <a:r>
              <a:rPr lang="en-CA" dirty="0"/>
              <a:t>Having a child means a piece of your heart is walking around in the world.” ~ </a:t>
            </a:r>
            <a:r>
              <a:rPr lang="en-CA" dirty="0" smtClean="0"/>
              <a:t>Unknown</a:t>
            </a:r>
          </a:p>
          <a:p>
            <a:endParaRPr lang="en-CA" dirty="0"/>
          </a:p>
          <a:p>
            <a:r>
              <a:rPr lang="en-CA" dirty="0"/>
              <a:t>Children need two things. One is roots and the other is wings.” ~ Unknown</a:t>
            </a:r>
          </a:p>
        </p:txBody>
      </p:sp>
    </p:spTree>
    <p:extLst>
      <p:ext uri="{BB962C8B-B14F-4D97-AF65-F5344CB8AC3E}">
        <p14:creationId xmlns:p14="http://schemas.microsoft.com/office/powerpoint/2010/main" val="168754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KEY ISSUE:  Preserving relationships that are meaningful and beneficial to the child</a:t>
            </a:r>
            <a:r>
              <a:rPr lang="en-US" dirty="0" smtClean="0"/>
              <a:t>	</a:t>
            </a:r>
            <a:endParaRPr lang="en-US" dirty="0"/>
          </a:p>
        </p:txBody>
      </p:sp>
      <p:sp>
        <p:nvSpPr>
          <p:cNvPr id="3" name="Content Placeholder 2"/>
          <p:cNvSpPr>
            <a:spLocks noGrp="1"/>
          </p:cNvSpPr>
          <p:nvPr>
            <p:ph idx="1"/>
          </p:nvPr>
        </p:nvSpPr>
        <p:spPr/>
        <p:txBody>
          <a:bodyPr/>
          <a:lstStyle/>
          <a:p>
            <a:r>
              <a:rPr lang="en-US" dirty="0" smtClean="0"/>
              <a:t>Need to ask this question in relation to access at the CW stage</a:t>
            </a:r>
          </a:p>
          <a:p>
            <a:r>
              <a:rPr lang="en-US" dirty="0" smtClean="0"/>
              <a:t>Need to ask it again following CW</a:t>
            </a:r>
          </a:p>
          <a:p>
            <a:pPr lvl="1"/>
            <a:r>
              <a:rPr lang="en-US" dirty="0" smtClean="0"/>
              <a:t>CAS has duty to seek permanent home through adoption or custody or customary care for all Crown Wards</a:t>
            </a:r>
          </a:p>
          <a:p>
            <a:r>
              <a:rPr lang="en-US" dirty="0" smtClean="0"/>
              <a:t>Need to ask it at the stage of planning for adoption</a:t>
            </a:r>
          </a:p>
          <a:p>
            <a:pPr lvl="1"/>
            <a:r>
              <a:rPr lang="en-US" dirty="0" smtClean="0"/>
              <a:t>If there is no relationship that is meaningful and beneficial to the child, bring an application to terminate the access</a:t>
            </a:r>
          </a:p>
          <a:p>
            <a:pPr lvl="1"/>
            <a:r>
              <a:rPr lang="en-US" dirty="0" smtClean="0"/>
              <a:t>If there is a relationship that is meaningful and beneficial to the child, service notices of intent to place for adoption</a:t>
            </a:r>
          </a:p>
          <a:p>
            <a:endParaRPr lang="en-US" dirty="0"/>
          </a:p>
        </p:txBody>
      </p:sp>
    </p:spTree>
    <p:extLst>
      <p:ext uri="{BB962C8B-B14F-4D97-AF65-F5344CB8AC3E}">
        <p14:creationId xmlns:p14="http://schemas.microsoft.com/office/powerpoint/2010/main" val="1053625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FOR CW with Access:  </a:t>
            </a:r>
            <a:br>
              <a:rPr lang="en-US" dirty="0" smtClean="0"/>
            </a:br>
            <a:r>
              <a:rPr lang="en-US" dirty="0" smtClean="0"/>
              <a:t>INITIAL STEPS</a:t>
            </a:r>
            <a:endParaRPr lang="en-US" dirty="0"/>
          </a:p>
        </p:txBody>
      </p:sp>
      <p:sp>
        <p:nvSpPr>
          <p:cNvPr id="3" name="Content Placeholder 2"/>
          <p:cNvSpPr>
            <a:spLocks noGrp="1"/>
          </p:cNvSpPr>
          <p:nvPr>
            <p:ph idx="1"/>
          </p:nvPr>
        </p:nvSpPr>
        <p:spPr/>
        <p:txBody>
          <a:bodyPr/>
          <a:lstStyle/>
          <a:p>
            <a:pPr marL="114300" indent="0">
              <a:buNone/>
            </a:pPr>
            <a:r>
              <a:rPr lang="en-US" b="1" dirty="0"/>
              <a:t>Prior to the Adoption Conference</a:t>
            </a:r>
            <a:endParaRPr lang="en-US" b="1" dirty="0" smtClean="0"/>
          </a:p>
          <a:p>
            <a:r>
              <a:rPr lang="en-US" dirty="0" smtClean="0"/>
              <a:t>Obtain copies of the court orders for Crown </a:t>
            </a:r>
            <a:r>
              <a:rPr lang="en-US" dirty="0" err="1" smtClean="0"/>
              <a:t>Wardship</a:t>
            </a:r>
            <a:r>
              <a:rPr lang="en-US" dirty="0" smtClean="0"/>
              <a:t> and access, </a:t>
            </a:r>
          </a:p>
          <a:p>
            <a:r>
              <a:rPr lang="en-US" dirty="0" smtClean="0"/>
              <a:t>Obtain court Plan of Care, Statement of Agreed Fact, Minutes of Settlement, court endorsements or Reasons for Decision that explain the access order or the basis on which it was made</a:t>
            </a:r>
          </a:p>
          <a:p>
            <a:r>
              <a:rPr lang="en-US" dirty="0" smtClean="0"/>
              <a:t>Determine whether an Openness Conference is needed</a:t>
            </a:r>
            <a:endParaRPr lang="en-US" dirty="0"/>
          </a:p>
        </p:txBody>
      </p:sp>
    </p:spTree>
    <p:extLst>
      <p:ext uri="{BB962C8B-B14F-4D97-AF65-F5344CB8AC3E}">
        <p14:creationId xmlns:p14="http://schemas.microsoft.com/office/powerpoint/2010/main" val="3759529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PLANNING for CW with </a:t>
            </a:r>
            <a:r>
              <a:rPr lang="en-US" dirty="0" smtClean="0"/>
              <a:t>Access:  </a:t>
            </a:r>
            <a:br>
              <a:rPr lang="en-US" dirty="0" smtClean="0"/>
            </a:br>
            <a:r>
              <a:rPr lang="en-US" dirty="0" smtClean="0"/>
              <a:t>The Openness Conference</a:t>
            </a:r>
            <a:endParaRPr lang="en-US" dirty="0"/>
          </a:p>
        </p:txBody>
      </p:sp>
      <p:sp>
        <p:nvSpPr>
          <p:cNvPr id="3" name="Content Placeholder 2"/>
          <p:cNvSpPr>
            <a:spLocks noGrp="1"/>
          </p:cNvSpPr>
          <p:nvPr>
            <p:ph idx="1"/>
          </p:nvPr>
        </p:nvSpPr>
        <p:spPr/>
        <p:txBody>
          <a:bodyPr>
            <a:normAutofit/>
          </a:bodyPr>
          <a:lstStyle/>
          <a:p>
            <a:r>
              <a:rPr lang="en-US" dirty="0" smtClean="0"/>
              <a:t>Purpose is to determine which relationships are beneficial &amp; meaningful to the child, and discuss the options, including:</a:t>
            </a:r>
          </a:p>
          <a:p>
            <a:pPr lvl="1"/>
            <a:r>
              <a:rPr lang="en-US" dirty="0" smtClean="0"/>
              <a:t>Negotiate openness without first serving the Notices</a:t>
            </a:r>
          </a:p>
          <a:p>
            <a:pPr lvl="1"/>
            <a:r>
              <a:rPr lang="en-US" dirty="0" smtClean="0"/>
              <a:t>Return to court to terminate or vary access</a:t>
            </a:r>
          </a:p>
          <a:p>
            <a:pPr lvl="1"/>
            <a:r>
              <a:rPr lang="en-US" dirty="0" smtClean="0"/>
              <a:t>Serve Notice of Intent to place the child for Adoption with access order in place</a:t>
            </a:r>
          </a:p>
        </p:txBody>
      </p:sp>
    </p:spTree>
    <p:extLst>
      <p:ext uri="{BB962C8B-B14F-4D97-AF65-F5344CB8AC3E}">
        <p14:creationId xmlns:p14="http://schemas.microsoft.com/office/powerpoint/2010/main" val="1701277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Adoption is …….</a:t>
            </a:r>
            <a:endParaRPr lang="en-CA" dirty="0"/>
          </a:p>
        </p:txBody>
      </p:sp>
      <p:sp>
        <p:nvSpPr>
          <p:cNvPr id="3" name="Content Placeholder 2"/>
          <p:cNvSpPr>
            <a:spLocks noGrp="1"/>
          </p:cNvSpPr>
          <p:nvPr>
            <p:ph idx="1"/>
          </p:nvPr>
        </p:nvSpPr>
        <p:spPr/>
        <p:txBody>
          <a:bodyPr>
            <a:noAutofit/>
          </a:bodyPr>
          <a:lstStyle/>
          <a:p>
            <a:pPr marL="0" lvl="0" indent="0" fontAlgn="base">
              <a:spcAft>
                <a:spcPct val="0"/>
              </a:spcAft>
              <a:buClr>
                <a:srgbClr val="A50021"/>
              </a:buClr>
              <a:buSzPct val="75000"/>
              <a:buNone/>
            </a:pPr>
            <a:r>
              <a:rPr lang="en-CA" sz="3200" i="1" kern="0" dirty="0">
                <a:solidFill>
                  <a:schemeClr val="tx1">
                    <a:lumMod val="85000"/>
                    <a:lumOff val="15000"/>
                  </a:schemeClr>
                </a:solidFill>
              </a:rPr>
              <a:t>A social, emotional and legal process through which children become permanent, legal members of a family other than their birth family, while recognizing that children’s psychological, genetic and kinship connections forever link the two families.</a:t>
            </a:r>
            <a:r>
              <a:rPr lang="en-US" sz="3200" kern="0" dirty="0">
                <a:solidFill>
                  <a:schemeClr val="tx1">
                    <a:lumMod val="85000"/>
                    <a:lumOff val="15000"/>
                  </a:schemeClr>
                </a:solidFill>
              </a:rPr>
              <a:t> </a:t>
            </a:r>
            <a:endParaRPr lang="en-CA" sz="3200" kern="0" dirty="0">
              <a:solidFill>
                <a:schemeClr val="tx1">
                  <a:lumMod val="85000"/>
                  <a:lumOff val="15000"/>
                </a:schemeClr>
              </a:solidFill>
            </a:endParaRPr>
          </a:p>
          <a:p>
            <a:endParaRPr lang="en-CA" sz="3600" dirty="0">
              <a:solidFill>
                <a:schemeClr val="tx1">
                  <a:lumMod val="85000"/>
                  <a:lumOff val="15000"/>
                </a:schemeClr>
              </a:solidFill>
              <a:latin typeface="Book Antiqua" pitchFamily="18" charset="0"/>
            </a:endParaRPr>
          </a:p>
        </p:txBody>
      </p:sp>
    </p:spTree>
    <p:extLst>
      <p:ext uri="{BB962C8B-B14F-4D97-AF65-F5344CB8AC3E}">
        <p14:creationId xmlns:p14="http://schemas.microsoft.com/office/powerpoint/2010/main" val="56447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PLANNING for CW with Access:  </a:t>
            </a:r>
            <a:br>
              <a:rPr lang="en-US" dirty="0"/>
            </a:br>
            <a:r>
              <a:rPr lang="en-US" dirty="0"/>
              <a:t>The Openness Conference</a:t>
            </a:r>
          </a:p>
        </p:txBody>
      </p:sp>
      <p:sp>
        <p:nvSpPr>
          <p:cNvPr id="3" name="Content Placeholder 2"/>
          <p:cNvSpPr>
            <a:spLocks noGrp="1"/>
          </p:cNvSpPr>
          <p:nvPr>
            <p:ph idx="1"/>
          </p:nvPr>
        </p:nvSpPr>
        <p:spPr/>
        <p:txBody>
          <a:bodyPr/>
          <a:lstStyle/>
          <a:p>
            <a:r>
              <a:rPr lang="en-US" dirty="0"/>
              <a:t>Invite children’s service worker, adoption worker, family worker if there is continued or recent involvement, lawyer</a:t>
            </a:r>
          </a:p>
          <a:p>
            <a:r>
              <a:rPr lang="en-US" dirty="0"/>
              <a:t>Plan for advising </a:t>
            </a:r>
            <a:r>
              <a:rPr lang="en-US" dirty="0" smtClean="0"/>
              <a:t>the access </a:t>
            </a:r>
            <a:r>
              <a:rPr lang="en-US" dirty="0"/>
              <a:t>holder and access subject of adoption plan.  Service of a Notice of Intent to </a:t>
            </a:r>
            <a:r>
              <a:rPr lang="en-US" dirty="0" smtClean="0"/>
              <a:t>Place </a:t>
            </a:r>
            <a:r>
              <a:rPr lang="en-US" dirty="0"/>
              <a:t>is not a good way to </a:t>
            </a:r>
            <a:r>
              <a:rPr lang="en-US" dirty="0" smtClean="0"/>
              <a:t>inform anyone about an adoption plan! </a:t>
            </a:r>
          </a:p>
          <a:p>
            <a:r>
              <a:rPr lang="en-US" dirty="0" smtClean="0"/>
              <a:t>Assign </a:t>
            </a:r>
            <a:r>
              <a:rPr lang="en-US" dirty="0"/>
              <a:t>an instructing client who will </a:t>
            </a:r>
            <a:r>
              <a:rPr lang="en-US" dirty="0" smtClean="0"/>
              <a:t>instruct </a:t>
            </a:r>
            <a:r>
              <a:rPr lang="en-US" dirty="0"/>
              <a:t>and communicate with the legal department or lawyer</a:t>
            </a:r>
          </a:p>
          <a:p>
            <a:endParaRPr lang="en-US" dirty="0"/>
          </a:p>
          <a:p>
            <a:endParaRPr lang="en-US" dirty="0"/>
          </a:p>
        </p:txBody>
      </p:sp>
    </p:spTree>
    <p:extLst>
      <p:ext uri="{BB962C8B-B14F-4D97-AF65-F5344CB8AC3E}">
        <p14:creationId xmlns:p14="http://schemas.microsoft.com/office/powerpoint/2010/main" val="2588137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STAGE FOR OPENNESS</a:t>
            </a:r>
            <a:endParaRPr lang="en-US" dirty="0"/>
          </a:p>
        </p:txBody>
      </p:sp>
      <p:sp>
        <p:nvSpPr>
          <p:cNvPr id="3" name="Content Placeholder 2"/>
          <p:cNvSpPr>
            <a:spLocks noGrp="1"/>
          </p:cNvSpPr>
          <p:nvPr>
            <p:ph idx="1"/>
          </p:nvPr>
        </p:nvSpPr>
        <p:spPr/>
        <p:txBody>
          <a:bodyPr/>
          <a:lstStyle/>
          <a:p>
            <a:pPr marL="114300" indent="0" algn="ctr">
              <a:buNone/>
            </a:pPr>
            <a:r>
              <a:rPr lang="en-US" sz="5400" dirty="0" smtClean="0"/>
              <a:t>QUESTIONS</a:t>
            </a:r>
          </a:p>
          <a:p>
            <a:pPr marL="114300" indent="0" algn="ctr">
              <a:buNone/>
            </a:pPr>
            <a:endParaRPr lang="en-US" dirty="0"/>
          </a:p>
          <a:p>
            <a:pPr marL="114300" indent="0" algn="ctr">
              <a:buNone/>
            </a:pPr>
            <a:r>
              <a:rPr lang="en-US" sz="8000" dirty="0" smtClean="0"/>
              <a:t>?</a:t>
            </a:r>
            <a:endParaRPr lang="en-US" sz="8000" dirty="0"/>
          </a:p>
        </p:txBody>
      </p:sp>
    </p:spTree>
    <p:extLst>
      <p:ext uri="{BB962C8B-B14F-4D97-AF65-F5344CB8AC3E}">
        <p14:creationId xmlns:p14="http://schemas.microsoft.com/office/powerpoint/2010/main" val="2480797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Openness: Historical Background</a:t>
            </a:r>
            <a:endParaRPr lang="en-CA" dirty="0"/>
          </a:p>
        </p:txBody>
      </p:sp>
      <p:sp>
        <p:nvSpPr>
          <p:cNvPr id="3" name="Content Placeholder 2"/>
          <p:cNvSpPr>
            <a:spLocks noGrp="1"/>
          </p:cNvSpPr>
          <p:nvPr>
            <p:ph idx="1"/>
          </p:nvPr>
        </p:nvSpPr>
        <p:spPr>
          <a:xfrm>
            <a:off x="467544" y="1772816"/>
            <a:ext cx="8229600" cy="4373563"/>
          </a:xfrm>
        </p:spPr>
        <p:txBody>
          <a:bodyPr/>
          <a:lstStyle/>
          <a:p>
            <a:r>
              <a:rPr lang="en-CA" dirty="0" smtClean="0"/>
              <a:t>Changes in legislation in 2006 and 2011 to allow openness in adoption </a:t>
            </a:r>
          </a:p>
          <a:p>
            <a:r>
              <a:rPr lang="en-CA" dirty="0" smtClean="0"/>
              <a:t>Despite change in legislation it has taken time to determine how to best manage/operationalize  openness in a public agency</a:t>
            </a:r>
          </a:p>
          <a:p>
            <a:r>
              <a:rPr lang="en-CA" dirty="0" smtClean="0"/>
              <a:t>Need for Child Welfare to gain understanding as to how to manage openness agreement and then to take this understanding to adoptive parents/applicants so that they can become informed/comfortable with openness </a:t>
            </a:r>
            <a:endParaRPr lang="en-CA" dirty="0"/>
          </a:p>
        </p:txBody>
      </p:sp>
    </p:spTree>
    <p:extLst>
      <p:ext uri="{BB962C8B-B14F-4D97-AF65-F5344CB8AC3E}">
        <p14:creationId xmlns:p14="http://schemas.microsoft.com/office/powerpoint/2010/main" val="381194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        </a:t>
            </a:r>
            <a:r>
              <a:rPr lang="en-CA" dirty="0" err="1" smtClean="0"/>
              <a:t>OPENnESS</a:t>
            </a:r>
            <a:r>
              <a:rPr lang="en-CA" dirty="0" smtClean="0"/>
              <a:t>: historical background</a:t>
            </a:r>
            <a:endParaRPr lang="en-CA" dirty="0"/>
          </a:p>
        </p:txBody>
      </p:sp>
      <p:sp>
        <p:nvSpPr>
          <p:cNvPr id="3" name="Content Placeholder 2"/>
          <p:cNvSpPr>
            <a:spLocks noGrp="1"/>
          </p:cNvSpPr>
          <p:nvPr>
            <p:ph idx="1"/>
          </p:nvPr>
        </p:nvSpPr>
        <p:spPr/>
        <p:txBody>
          <a:bodyPr>
            <a:normAutofit fontScale="92500"/>
          </a:bodyPr>
          <a:lstStyle/>
          <a:p>
            <a:r>
              <a:rPr lang="en-CA" dirty="0" smtClean="0"/>
              <a:t>Historically Adoptive families would apply to adopt through CAS versus private because there was no openness in CAS adoptions</a:t>
            </a:r>
          </a:p>
          <a:p>
            <a:r>
              <a:rPr lang="en-CA" dirty="0" smtClean="0"/>
              <a:t>Private adoption practitioner have been working with openness for many years </a:t>
            </a:r>
          </a:p>
          <a:p>
            <a:r>
              <a:rPr lang="en-CA" dirty="0" smtClean="0"/>
              <a:t>Past 10 years there has been a gradual shift in practice so that Ottawa CAS has been facilitating exchange of letters and pictures between adoptive families and birth families with no written agreements so that adoptive families could stop any time and birth parents had not way to address this loss</a:t>
            </a:r>
          </a:p>
          <a:p>
            <a:r>
              <a:rPr lang="en-CA" dirty="0" smtClean="0"/>
              <a:t>Long term advocacy on the part of adopt adoptees and birth families around the need/benefit for openness </a:t>
            </a:r>
          </a:p>
        </p:txBody>
      </p:sp>
    </p:spTree>
    <p:extLst>
      <p:ext uri="{BB962C8B-B14F-4D97-AF65-F5344CB8AC3E}">
        <p14:creationId xmlns:p14="http://schemas.microsoft.com/office/powerpoint/2010/main" val="1821256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Why have openness?</a:t>
            </a:r>
            <a:br>
              <a:rPr lang="en-CA" dirty="0" smtClean="0"/>
            </a:br>
            <a:r>
              <a:rPr lang="en-CA" dirty="0" smtClean="0"/>
              <a:t>Child’s perspective </a:t>
            </a:r>
            <a:endParaRPr lang="en-CA" dirty="0"/>
          </a:p>
        </p:txBody>
      </p:sp>
      <p:sp>
        <p:nvSpPr>
          <p:cNvPr id="3" name="Content Placeholder 2"/>
          <p:cNvSpPr>
            <a:spLocks noGrp="1"/>
          </p:cNvSpPr>
          <p:nvPr>
            <p:ph idx="1"/>
          </p:nvPr>
        </p:nvSpPr>
        <p:spPr/>
        <p:txBody>
          <a:bodyPr/>
          <a:lstStyle/>
          <a:p>
            <a:endParaRPr lang="en-CA" dirty="0" smtClean="0"/>
          </a:p>
          <a:p>
            <a:r>
              <a:rPr lang="en-CA" dirty="0" smtClean="0"/>
              <a:t>Facilitates with identity development</a:t>
            </a:r>
          </a:p>
          <a:p>
            <a:r>
              <a:rPr lang="en-CA" dirty="0" smtClean="0"/>
              <a:t>Assists with grieving and dispels fantasies about their birth family </a:t>
            </a:r>
          </a:p>
          <a:p>
            <a:r>
              <a:rPr lang="en-CA" dirty="0" smtClean="0"/>
              <a:t>Full disclosure and information about family history is easily available to child as they grow up </a:t>
            </a:r>
          </a:p>
          <a:p>
            <a:r>
              <a:rPr lang="en-CA" dirty="0" smtClean="0"/>
              <a:t>Prevents child from having to go “underground” to get information and make contact with birth family during teen years</a:t>
            </a:r>
          </a:p>
          <a:p>
            <a:r>
              <a:rPr lang="en-CA" dirty="0" smtClean="0"/>
              <a:t>Gives child permission to be part of adoptive family  </a:t>
            </a:r>
            <a:endParaRPr lang="en-CA" dirty="0"/>
          </a:p>
        </p:txBody>
      </p:sp>
    </p:spTree>
    <p:extLst>
      <p:ext uri="{BB962C8B-B14F-4D97-AF65-F5344CB8AC3E}">
        <p14:creationId xmlns:p14="http://schemas.microsoft.com/office/powerpoint/2010/main" val="329564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 y="188640"/>
            <a:ext cx="8606408" cy="758952"/>
          </a:xfrm>
        </p:spPr>
        <p:txBody>
          <a:bodyPr>
            <a:normAutofit fontScale="90000"/>
          </a:bodyPr>
          <a:lstStyle/>
          <a:p>
            <a:r>
              <a:rPr lang="en-CA" dirty="0" smtClean="0"/>
              <a:t/>
            </a:r>
            <a:br>
              <a:rPr lang="en-CA" dirty="0" smtClean="0"/>
            </a:br>
            <a:r>
              <a:rPr lang="en-CA" dirty="0" smtClean="0"/>
              <a:t>Why Have Openness?</a:t>
            </a:r>
            <a:br>
              <a:rPr lang="en-CA" dirty="0" smtClean="0"/>
            </a:br>
            <a:r>
              <a:rPr lang="en-CA" dirty="0" smtClean="0"/>
              <a:t>Adoptive Parent’s Perspective </a:t>
            </a:r>
            <a:endParaRPr lang="en-CA" dirty="0"/>
          </a:p>
        </p:txBody>
      </p:sp>
      <p:sp>
        <p:nvSpPr>
          <p:cNvPr id="3" name="Content Placeholder 2"/>
          <p:cNvSpPr>
            <a:spLocks noGrp="1"/>
          </p:cNvSpPr>
          <p:nvPr>
            <p:ph idx="1"/>
          </p:nvPr>
        </p:nvSpPr>
        <p:spPr/>
        <p:txBody>
          <a:bodyPr>
            <a:normAutofit/>
          </a:bodyPr>
          <a:lstStyle/>
          <a:p>
            <a:endParaRPr lang="en-CA" dirty="0" smtClean="0"/>
          </a:p>
          <a:p>
            <a:r>
              <a:rPr lang="en-CA" dirty="0" smtClean="0"/>
              <a:t>Empathetic view of the Birth </a:t>
            </a:r>
            <a:r>
              <a:rPr lang="en-CA" dirty="0"/>
              <a:t>P</a:t>
            </a:r>
            <a:r>
              <a:rPr lang="en-CA" dirty="0" smtClean="0"/>
              <a:t>arents and less fear of the unknown</a:t>
            </a:r>
          </a:p>
          <a:p>
            <a:r>
              <a:rPr lang="en-CA" dirty="0" smtClean="0"/>
              <a:t>Opportunity for open communication about adoption with their child and more accepting of child’s curiosity</a:t>
            </a:r>
          </a:p>
          <a:p>
            <a:r>
              <a:rPr lang="en-CA" dirty="0" smtClean="0"/>
              <a:t>Better equipped to answer child’s questions</a:t>
            </a:r>
          </a:p>
          <a:p>
            <a:r>
              <a:rPr lang="en-CA" dirty="0" smtClean="0"/>
              <a:t>Strengthens relationship between child and Adoptive </a:t>
            </a:r>
            <a:r>
              <a:rPr lang="en-CA" dirty="0"/>
              <a:t>P</a:t>
            </a:r>
            <a:r>
              <a:rPr lang="en-CA" dirty="0" smtClean="0"/>
              <a:t>arents as show that Adoptive Parents can handle the difficult issues </a:t>
            </a:r>
            <a:endParaRPr lang="en-CA" dirty="0"/>
          </a:p>
        </p:txBody>
      </p:sp>
    </p:spTree>
    <p:extLst>
      <p:ext uri="{BB962C8B-B14F-4D97-AF65-F5344CB8AC3E}">
        <p14:creationId xmlns:p14="http://schemas.microsoft.com/office/powerpoint/2010/main" val="87978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WHY HAVE </a:t>
            </a:r>
            <a:r>
              <a:rPr lang="en-CA" dirty="0" err="1" smtClean="0"/>
              <a:t>OPENnESS</a:t>
            </a:r>
            <a:r>
              <a:rPr lang="en-CA" dirty="0" smtClean="0"/>
              <a:t>?</a:t>
            </a:r>
            <a:br>
              <a:rPr lang="en-CA" dirty="0" smtClean="0"/>
            </a:br>
            <a:r>
              <a:rPr lang="en-CA" dirty="0" smtClean="0"/>
              <a:t>Birth family perspective </a:t>
            </a:r>
            <a:endParaRPr lang="en-CA" dirty="0"/>
          </a:p>
        </p:txBody>
      </p:sp>
      <p:sp>
        <p:nvSpPr>
          <p:cNvPr id="3" name="Content Placeholder 2"/>
          <p:cNvSpPr>
            <a:spLocks noGrp="1"/>
          </p:cNvSpPr>
          <p:nvPr>
            <p:ph idx="1"/>
          </p:nvPr>
        </p:nvSpPr>
        <p:spPr/>
        <p:txBody>
          <a:bodyPr/>
          <a:lstStyle/>
          <a:p>
            <a:endParaRPr lang="en-CA" dirty="0" smtClean="0"/>
          </a:p>
          <a:p>
            <a:r>
              <a:rPr lang="en-CA" dirty="0" smtClean="0"/>
              <a:t>Continued relationship and active role in the child’s future</a:t>
            </a:r>
          </a:p>
          <a:p>
            <a:r>
              <a:rPr lang="en-CA" dirty="0" smtClean="0"/>
              <a:t>Facilitates Grieving—Diminishes anxiety and fear for the child’s well-being and increases comfort in living with the adoption decision</a:t>
            </a:r>
          </a:p>
          <a:p>
            <a:r>
              <a:rPr lang="en-CA" dirty="0" smtClean="0"/>
              <a:t>Confirms the adoptive parents will be the psychological parents if there is no competition or feeling of divided loyalties between birth family and adoptive family</a:t>
            </a:r>
          </a:p>
          <a:p>
            <a:pPr marL="114300" indent="0">
              <a:buNone/>
            </a:pPr>
            <a:endParaRPr lang="en-CA" dirty="0" smtClean="0"/>
          </a:p>
          <a:p>
            <a:endParaRPr lang="en-CA" dirty="0"/>
          </a:p>
        </p:txBody>
      </p:sp>
    </p:spTree>
    <p:extLst>
      <p:ext uri="{BB962C8B-B14F-4D97-AF65-F5344CB8AC3E}">
        <p14:creationId xmlns:p14="http://schemas.microsoft.com/office/powerpoint/2010/main" val="1904385329"/>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7" y="4509120"/>
            <a:ext cx="6583139" cy="799995"/>
          </a:xfrm>
        </p:spPr>
        <p:txBody>
          <a:bodyPr>
            <a:normAutofit fontScale="25000" lnSpcReduction="20000"/>
          </a:bodyPr>
          <a:lstStyle/>
          <a:p>
            <a:r>
              <a:rPr lang="en-CA" dirty="0"/>
              <a:t>“</a:t>
            </a:r>
            <a:r>
              <a:rPr lang="en-CA" sz="5600" dirty="0"/>
              <a:t>If a mother and father can love more than one child then why is it so hard to understand that a child can love more than one mother and father?” ~ Unknown</a:t>
            </a:r>
          </a:p>
        </p:txBody>
      </p:sp>
      <p:sp>
        <p:nvSpPr>
          <p:cNvPr id="4" name="Title 1"/>
          <p:cNvSpPr txBox="1">
            <a:spLocks/>
          </p:cNvSpPr>
          <p:nvPr/>
        </p:nvSpPr>
        <p:spPr>
          <a:xfrm rot="19140000">
            <a:off x="817887" y="1705213"/>
            <a:ext cx="5648623" cy="1204306"/>
          </a:xfrm>
          <a:prstGeom prst="rect">
            <a:avLst/>
          </a:prstGeom>
        </p:spPr>
        <p:txBody>
          <a:bodyPr vert="horz" lIns="91440" tIns="45720" rIns="91440" bIns="9144" rtlCol="0" anchor="b">
            <a:noAutofit/>
          </a:bodyPr>
          <a:lstStyle>
            <a:lvl1pPr algn="l" defTabSz="914400" rtl="0" eaLnBrk="1" latinLnBrk="0" hangingPunct="1">
              <a:spcBef>
                <a:spcPct val="0"/>
              </a:spcBef>
              <a:buNone/>
              <a:defRPr sz="3200" kern="1200" cap="all" baseline="0">
                <a:solidFill>
                  <a:schemeClr val="tx1"/>
                </a:solidFill>
                <a:latin typeface="+mj-lt"/>
                <a:ea typeface="+mj-ea"/>
                <a:cs typeface="+mj-cs"/>
              </a:defRPr>
            </a:lvl1pPr>
          </a:lstStyle>
          <a:p>
            <a:r>
              <a:rPr lang="en-CA" dirty="0" smtClean="0"/>
              <a:t> </a:t>
            </a:r>
            <a:endParaRPr lang="en-CA" dirty="0"/>
          </a:p>
        </p:txBody>
      </p:sp>
      <p:sp>
        <p:nvSpPr>
          <p:cNvPr id="5" name="Subtitle 2"/>
          <p:cNvSpPr txBox="1">
            <a:spLocks/>
          </p:cNvSpPr>
          <p:nvPr/>
        </p:nvSpPr>
        <p:spPr>
          <a:xfrm rot="19140000">
            <a:off x="1217151" y="2500126"/>
            <a:ext cx="6511131" cy="329259"/>
          </a:xfrm>
          <a:prstGeom prst="rect">
            <a:avLst/>
          </a:prstGeom>
        </p:spPr>
        <p:txBody>
          <a:bodyPr vert="horz" lIns="91440" tIns="9144" rIns="91440" bIns="45720" rtlCol="0">
            <a:normAutofit/>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2pPr>
            <a:lvl3pPr marL="9144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4pPr>
            <a:lvl5pPr marL="18288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endParaRPr lang="en-CA"/>
          </a:p>
        </p:txBody>
      </p:sp>
    </p:spTree>
    <p:extLst>
      <p:ext uri="{BB962C8B-B14F-4D97-AF65-F5344CB8AC3E}">
        <p14:creationId xmlns:p14="http://schemas.microsoft.com/office/powerpoint/2010/main" val="73042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1641</TotalTime>
  <Words>3062</Words>
  <Application>Microsoft Office PowerPoint</Application>
  <PresentationFormat>On-screen Show (4:3)</PresentationFormat>
  <Paragraphs>276</Paragraphs>
  <Slides>31</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Slide Titles</vt:lpstr>
      </vt:variant>
      <vt:variant>
        <vt:i4>31</vt:i4>
      </vt:variant>
      <vt:variant>
        <vt:lpstr>Custom Shows</vt:lpstr>
      </vt:variant>
      <vt:variant>
        <vt:i4>1</vt:i4>
      </vt:variant>
    </vt:vector>
  </HeadingPairs>
  <TitlesOfParts>
    <vt:vector size="40" baseType="lpstr">
      <vt:lpstr>Arial Unicode MS</vt:lpstr>
      <vt:lpstr>Arial</vt:lpstr>
      <vt:lpstr>Book Antiqua</vt:lpstr>
      <vt:lpstr>Calibri</vt:lpstr>
      <vt:lpstr>Cambria</vt:lpstr>
      <vt:lpstr>Tunga</vt:lpstr>
      <vt:lpstr>Apothecary</vt:lpstr>
      <vt:lpstr>1_Custom Design</vt:lpstr>
      <vt:lpstr>Adoption Webinar: Openness in Adoption #1 - Openness and Permanency: Setting the Stage</vt:lpstr>
      <vt:lpstr>   UNDERSTANDING AND MANAGING  OPENnESS  IN ADOPTION </vt:lpstr>
      <vt:lpstr>Adoption is …….</vt:lpstr>
      <vt:lpstr>Openness: Historical Background</vt:lpstr>
      <vt:lpstr>        OPENnESS: historical background</vt:lpstr>
      <vt:lpstr>Why have openness? Child’s perspective </vt:lpstr>
      <vt:lpstr> Why Have Openness? Adoptive Parent’s Perspective </vt:lpstr>
      <vt:lpstr>WHY HAVE OPENnESS? Birth family perspective </vt:lpstr>
      <vt:lpstr>PowerPoint Presentation</vt:lpstr>
      <vt:lpstr>Openness 101</vt:lpstr>
      <vt:lpstr>Openness agreements </vt:lpstr>
      <vt:lpstr>Openness orders </vt:lpstr>
      <vt:lpstr>Openness orders</vt:lpstr>
      <vt:lpstr>Best interests </vt:lpstr>
      <vt:lpstr>What we are doing in ottawa</vt:lpstr>
      <vt:lpstr>Openness worker ‘s role  </vt:lpstr>
      <vt:lpstr>openness worker </vt:lpstr>
      <vt:lpstr>Something to Consider……</vt:lpstr>
      <vt:lpstr>Adoptive Family meeting birth family </vt:lpstr>
      <vt:lpstr>Adoptive parents meeting birth family</vt:lpstr>
      <vt:lpstr>The agreement </vt:lpstr>
      <vt:lpstr>Post Agreement Challenges </vt:lpstr>
      <vt:lpstr>Factors which increase  openness</vt:lpstr>
      <vt:lpstr>Factors which decrease openness</vt:lpstr>
      <vt:lpstr>Commitment  </vt:lpstr>
      <vt:lpstr>Something to think about…..</vt:lpstr>
      <vt:lpstr>KEY ISSUE:  Preserving relationships that are meaningful and beneficial to the child </vt:lpstr>
      <vt:lpstr>PLANNING FOR CW with Access:   INITIAL STEPS</vt:lpstr>
      <vt:lpstr>PLANNING for CW with Access:   The Openness Conference</vt:lpstr>
      <vt:lpstr>PLANNING for CW with Access:   The Openness Conference</vt:lpstr>
      <vt:lpstr>SETTING THE STAGE FOR OPENNESS</vt:lpstr>
      <vt:lpstr>Custom Show 1</vt:lpstr>
    </vt:vector>
  </TitlesOfParts>
  <Company>CASO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TEN LIST AS TO WHY   OPENESS IS IMPORTANT</dc:title>
  <dc:creator>Dciravol</dc:creator>
  <cp:lastModifiedBy>Shawn Coppen</cp:lastModifiedBy>
  <cp:revision>79</cp:revision>
  <dcterms:created xsi:type="dcterms:W3CDTF">2012-10-02T16:39:44Z</dcterms:created>
  <dcterms:modified xsi:type="dcterms:W3CDTF">2015-09-24T16:07:22Z</dcterms:modified>
</cp:coreProperties>
</file>