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54FEE89-7F4B-4D7C-A905-9A8386D48F75}" type="datetimeFigureOut">
              <a:rPr lang="en-CA" smtClean="0"/>
              <a:t>2015-10-18</a:t>
            </a:fld>
            <a:endParaRPr lang="en-C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0D8212-8BBA-4E66-93CD-7FE16D731F67}" type="slidenum">
              <a:rPr lang="en-CA" smtClean="0"/>
              <a:t>‹#›</a:t>
            </a:fld>
            <a:endParaRPr lang="en-C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CA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EE89-7F4B-4D7C-A905-9A8386D48F75}" type="datetimeFigureOut">
              <a:rPr lang="en-CA" smtClean="0"/>
              <a:t>2015-10-18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8212-8BBA-4E66-93CD-7FE16D731F6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EE89-7F4B-4D7C-A905-9A8386D48F75}" type="datetimeFigureOut">
              <a:rPr lang="en-CA" smtClean="0"/>
              <a:t>2015-10-18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0D8212-8BBA-4E66-93CD-7FE16D731F6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EE89-7F4B-4D7C-A905-9A8386D48F75}" type="datetimeFigureOut">
              <a:rPr lang="en-CA" smtClean="0"/>
              <a:t>2015-10-18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8212-8BBA-4E66-93CD-7FE16D731F67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54FEE89-7F4B-4D7C-A905-9A8386D48F75}" type="datetimeFigureOut">
              <a:rPr lang="en-CA" smtClean="0"/>
              <a:t>2015-10-18</a:t>
            </a:fld>
            <a:endParaRPr lang="en-C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0D8212-8BBA-4E66-93CD-7FE16D731F67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EE89-7F4B-4D7C-A905-9A8386D48F75}" type="datetimeFigureOut">
              <a:rPr lang="en-CA" smtClean="0"/>
              <a:t>2015-10-18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8212-8BBA-4E66-93CD-7FE16D731F67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EE89-7F4B-4D7C-A905-9A8386D48F75}" type="datetimeFigureOut">
              <a:rPr lang="en-CA" smtClean="0"/>
              <a:t>2015-10-18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8212-8BBA-4E66-93CD-7FE16D731F67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EE89-7F4B-4D7C-A905-9A8386D48F75}" type="datetimeFigureOut">
              <a:rPr lang="en-CA" smtClean="0"/>
              <a:t>2015-10-18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8212-8BBA-4E66-93CD-7FE16D731F67}" type="slidenum">
              <a:rPr lang="en-CA" smtClean="0"/>
              <a:t>‹#›</a:t>
            </a:fld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EE89-7F4B-4D7C-A905-9A8386D48F75}" type="datetimeFigureOut">
              <a:rPr lang="en-CA" smtClean="0"/>
              <a:t>2015-10-18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8212-8BBA-4E66-93CD-7FE16D731F6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EE89-7F4B-4D7C-A905-9A8386D48F75}" type="datetimeFigureOut">
              <a:rPr lang="en-CA" smtClean="0"/>
              <a:t>2015-10-18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0D8212-8BBA-4E66-93CD-7FE16D731F67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EE89-7F4B-4D7C-A905-9A8386D48F75}" type="datetimeFigureOut">
              <a:rPr lang="en-CA" smtClean="0"/>
              <a:t>2015-10-18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8212-8BBA-4E66-93CD-7FE16D731F67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854FEE89-7F4B-4D7C-A905-9A8386D48F75}" type="datetimeFigureOut">
              <a:rPr lang="en-CA" smtClean="0"/>
              <a:t>2015-10-18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40D8212-8BBA-4E66-93CD-7FE16D731F67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Tara Noble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Working with clinicians on openness files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22558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C</a:t>
            </a:r>
            <a:r>
              <a:rPr lang="en-CA" dirty="0" smtClean="0"/>
              <a:t>ounselling for adoptive parents regarding the inclusion of caregivers.  Facilitate understanding of the benefits to openness while addressing fears/challenges.</a:t>
            </a:r>
          </a:p>
          <a:p>
            <a:endParaRPr lang="en-CA" dirty="0"/>
          </a:p>
          <a:p>
            <a:r>
              <a:rPr lang="en-CA" dirty="0" smtClean="0"/>
              <a:t>Counselling for biological parents/family to facilitate grieving, lay out what is expected of them to have openness, to accept new role and to support child’s connections to the new family. </a:t>
            </a:r>
          </a:p>
          <a:p>
            <a:endParaRPr lang="en-CA" dirty="0" smtClean="0"/>
          </a:p>
          <a:p>
            <a:r>
              <a:rPr lang="en-CA" dirty="0" smtClean="0"/>
              <a:t>Understand each persons perspective on what “openness” is and ensure a clear plan.   This may need adjustments as the child develops or circumstances change.</a:t>
            </a:r>
          </a:p>
          <a:p>
            <a:endParaRPr lang="en-CA" dirty="0"/>
          </a:p>
          <a:p>
            <a:pPr marL="45720" indent="0">
              <a:buNone/>
            </a:pP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Let’s put the responsibility on the adults to do the work needed to ensure children do not suffer unnecessary grief and loss. </a:t>
            </a:r>
            <a:endParaRPr lang="en-CA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Resources Required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45469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sz="3600" dirty="0" smtClean="0"/>
              <a:t> Permanency for Children</a:t>
            </a:r>
          </a:p>
          <a:p>
            <a:r>
              <a:rPr lang="en-CA" sz="3600" dirty="0" smtClean="0"/>
              <a:t>Provide child with attuned, sensitive caregiving</a:t>
            </a:r>
          </a:p>
          <a:p>
            <a:r>
              <a:rPr lang="en-CA" sz="3600" dirty="0" smtClean="0"/>
              <a:t>Allow children to develop in a healthy &amp; adaptive way</a:t>
            </a:r>
          </a:p>
          <a:p>
            <a:r>
              <a:rPr lang="en-CA" sz="3600" dirty="0" smtClean="0"/>
              <a:t>Avoid future relationship ruptures/trauma/adoption breakdown</a:t>
            </a:r>
          </a:p>
          <a:p>
            <a:endParaRPr lang="en-CA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We all have the same goal…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94083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Let’s not re-invent the wheel</a:t>
            </a:r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2132856"/>
            <a:ext cx="83812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We can utilize our understanding of:</a:t>
            </a:r>
          </a:p>
          <a:p>
            <a:endParaRPr lang="en-C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/>
              <a:t>Attachment Theory</a:t>
            </a:r>
          </a:p>
          <a:p>
            <a:endParaRPr lang="en-C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/>
              <a:t>Theories of Grief and Loss</a:t>
            </a:r>
          </a:p>
          <a:p>
            <a:endParaRPr lang="en-C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/>
              <a:t>Caregiving, interventions and support that promote positive outcomes for children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/>
              <a:t>Establish a child’s sense of belonging &amp; strong identity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817693"/>
            <a:ext cx="2448272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153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Secure attachment</a:t>
            </a:r>
          </a:p>
          <a:p>
            <a:pPr marL="45720" indent="0">
              <a:buNone/>
            </a:pPr>
            <a:endParaRPr lang="en-CA" dirty="0" smtClean="0"/>
          </a:p>
          <a:p>
            <a:r>
              <a:rPr lang="en-CA" dirty="0" smtClean="0"/>
              <a:t>Insecure attachments</a:t>
            </a:r>
          </a:p>
          <a:p>
            <a:endParaRPr lang="en-CA" dirty="0"/>
          </a:p>
          <a:p>
            <a:r>
              <a:rPr lang="en-CA" dirty="0" smtClean="0"/>
              <a:t>Despite trauma, abuse, neglect that cause insecure attachment- Children are remain attached.</a:t>
            </a:r>
          </a:p>
          <a:p>
            <a:endParaRPr lang="en-CA" dirty="0"/>
          </a:p>
          <a:p>
            <a:r>
              <a:rPr lang="en-CA" dirty="0" smtClean="0"/>
              <a:t>Repair occurs through attuned caregiving understanding a child’s needs and experiences, accompanied by an accurate life story.</a:t>
            </a:r>
          </a:p>
          <a:p>
            <a:pPr marL="45720" indent="0">
              <a:buNone/>
            </a:pP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Attachment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16785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758" y="1987383"/>
            <a:ext cx="8394793" cy="4407408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/>
              <a:t>Bowlby: through attachment lens-stages include</a:t>
            </a:r>
          </a:p>
          <a:p>
            <a:pPr marL="45720" indent="0">
              <a:buNone/>
            </a:pPr>
            <a:r>
              <a:rPr lang="en-CA" dirty="0" smtClean="0"/>
              <a:t>Numbing-Yearning &amp;Searching- Disorganization-Reorganization</a:t>
            </a:r>
          </a:p>
          <a:p>
            <a:endParaRPr lang="en-CA" dirty="0"/>
          </a:p>
          <a:p>
            <a:r>
              <a:rPr lang="en-CA" dirty="0" err="1" smtClean="0"/>
              <a:t>Kobler</a:t>
            </a:r>
            <a:r>
              <a:rPr lang="en-CA" dirty="0" smtClean="0"/>
              <a:t>-Ross: grief cycle</a:t>
            </a:r>
          </a:p>
          <a:p>
            <a:pPr marL="45720" indent="0">
              <a:buNone/>
            </a:pPr>
            <a:r>
              <a:rPr lang="en-CA" dirty="0" smtClean="0"/>
              <a:t>Used widely now to conceptualize grief has different components but is not a linear process</a:t>
            </a:r>
          </a:p>
          <a:p>
            <a:pPr marL="45720" indent="0">
              <a:buNone/>
            </a:pPr>
            <a:endParaRPr lang="en-CA" dirty="0"/>
          </a:p>
          <a:p>
            <a:pPr marL="45720" indent="0">
              <a:buNone/>
            </a:pP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Most Theories suggest grief is complete at the point when a person is “detached” or “resolved” or “moved on”</a:t>
            </a:r>
            <a:endParaRPr lang="en-CA" dirty="0" smtClean="0"/>
          </a:p>
          <a:p>
            <a:endParaRPr lang="en-CA" dirty="0"/>
          </a:p>
          <a:p>
            <a:r>
              <a:rPr lang="en-CA" dirty="0" err="1" smtClean="0"/>
              <a:t>Klass</a:t>
            </a:r>
            <a:r>
              <a:rPr lang="en-CA" dirty="0" smtClean="0"/>
              <a:t>, Silverman, </a:t>
            </a:r>
            <a:r>
              <a:rPr lang="en-CA" dirty="0" err="1" smtClean="0"/>
              <a:t>Nickman</a:t>
            </a:r>
            <a:r>
              <a:rPr lang="en-CA" dirty="0" smtClean="0"/>
              <a:t>: Continuing Bonds</a:t>
            </a:r>
          </a:p>
          <a:p>
            <a:pPr marL="45720" indent="0">
              <a:buNone/>
            </a:pPr>
            <a:r>
              <a:rPr lang="en-CA" dirty="0" smtClean="0"/>
              <a:t>The idea when a person can continue to have a relationship with the deceased, however it changes, becomes redefined and continues over one’s lifetime</a:t>
            </a:r>
          </a:p>
          <a:p>
            <a:pPr marL="45720" indent="0">
              <a:buNone/>
            </a:pPr>
            <a:endParaRPr lang="en-CA" dirty="0"/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Theories of grief &amp; loss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99083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 smtClean="0"/>
              <a:t>Children often continue to stay connected to their roots/significant caregivers even after death- BUT in adoption the “roots” are still tangible</a:t>
            </a:r>
          </a:p>
          <a:p>
            <a:pPr marL="45720" indent="0">
              <a:buNone/>
            </a:pPr>
            <a:endParaRPr lang="en-CA" dirty="0" smtClean="0"/>
          </a:p>
          <a:p>
            <a:r>
              <a:rPr lang="en-CA" dirty="0" smtClean="0"/>
              <a:t>When can we avoid further loss for a child through open adoption?</a:t>
            </a:r>
          </a:p>
          <a:p>
            <a:endParaRPr lang="en-CA" dirty="0"/>
          </a:p>
          <a:p>
            <a:r>
              <a:rPr lang="en-CA" dirty="0" smtClean="0"/>
              <a:t>How can we support biological families and adoptive families differently?</a:t>
            </a:r>
          </a:p>
          <a:p>
            <a:endParaRPr lang="en-CA" dirty="0"/>
          </a:p>
          <a:p>
            <a:r>
              <a:rPr lang="en-CA" dirty="0" smtClean="0"/>
              <a:t>How can we best create an accurate life story over time?</a:t>
            </a:r>
          </a:p>
          <a:p>
            <a:endParaRPr lang="en-CA" dirty="0"/>
          </a:p>
          <a:p>
            <a:r>
              <a:rPr lang="en-CA" dirty="0" smtClean="0"/>
              <a:t>How can we avoid children creating fantasies about their bio families?</a:t>
            </a:r>
          </a:p>
          <a:p>
            <a:pPr marL="45720" indent="0">
              <a:buNone/>
            </a:pPr>
            <a:endParaRPr lang="en-CA" dirty="0" smtClean="0"/>
          </a:p>
          <a:p>
            <a:r>
              <a:rPr lang="en-CA" dirty="0" smtClean="0"/>
              <a:t>There is great danger is creating and “us” and “them”</a:t>
            </a:r>
          </a:p>
          <a:p>
            <a:endParaRPr lang="en-CA" dirty="0"/>
          </a:p>
          <a:p>
            <a:r>
              <a:rPr lang="en-CA" dirty="0" smtClean="0"/>
              <a:t>The power of social media</a:t>
            </a:r>
          </a:p>
          <a:p>
            <a:pPr marL="45720" indent="0">
              <a:buNone/>
            </a:pPr>
            <a:endParaRPr lang="en-CA" dirty="0"/>
          </a:p>
          <a:p>
            <a:pPr marL="45720" indent="0">
              <a:buNone/>
            </a:pPr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So let’s consider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53735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en-CA" sz="5400" dirty="0" smtClean="0"/>
              <a:t>Not all adoptions can be open </a:t>
            </a:r>
          </a:p>
          <a:p>
            <a:pPr marL="45720" indent="0" algn="ctr">
              <a:buNone/>
            </a:pPr>
            <a:r>
              <a:rPr lang="en-CA" sz="3600" dirty="0" err="1" smtClean="0"/>
              <a:t>i.e</a:t>
            </a:r>
            <a:r>
              <a:rPr lang="en-CA" sz="3600" dirty="0" smtClean="0"/>
              <a:t> significant safety concerns</a:t>
            </a:r>
          </a:p>
          <a:p>
            <a:pPr marL="45720" indent="0" algn="ctr">
              <a:buNone/>
            </a:pPr>
            <a:endParaRPr lang="en-CA" sz="3600" dirty="0"/>
          </a:p>
          <a:p>
            <a:pPr marL="45720" indent="0" algn="ctr">
              <a:buNone/>
            </a:pPr>
            <a:r>
              <a:rPr lang="en-CA" sz="5400" dirty="0" smtClean="0"/>
              <a:t>BUT….</a:t>
            </a:r>
          </a:p>
          <a:p>
            <a:pPr marL="45720" indent="0" algn="ctr">
              <a:buNone/>
            </a:pPr>
            <a:r>
              <a:rPr lang="en-CA" sz="3600" dirty="0" smtClean="0"/>
              <a:t>What if it was our starting point </a:t>
            </a:r>
            <a:endParaRPr lang="en-CA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Acknowledgement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3932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Child maintains sense of connection “roots”</a:t>
            </a:r>
          </a:p>
          <a:p>
            <a:r>
              <a:rPr lang="en-CA" dirty="0" smtClean="0"/>
              <a:t>Access to cultural identity, medical, genetic make up</a:t>
            </a:r>
          </a:p>
          <a:p>
            <a:r>
              <a:rPr lang="en-CA" dirty="0" smtClean="0"/>
              <a:t>Develop life story, the reason for placement and adoption.  This can evolve over one’s life time in a supported way.</a:t>
            </a:r>
          </a:p>
          <a:p>
            <a:r>
              <a:rPr lang="en-CA" dirty="0" smtClean="0"/>
              <a:t>Child has “real” experiences of their birth family (strengths and flaws) vs idealization through the unknown.</a:t>
            </a:r>
          </a:p>
          <a:p>
            <a:r>
              <a:rPr lang="en-CA" dirty="0" smtClean="0"/>
              <a:t>“A Village” to raise them…..</a:t>
            </a:r>
          </a:p>
          <a:p>
            <a:r>
              <a:rPr lang="en-CA" dirty="0" smtClean="0"/>
              <a:t>There is no reason for a child to search</a:t>
            </a:r>
          </a:p>
          <a:p>
            <a:r>
              <a:rPr lang="en-CA" dirty="0" smtClean="0"/>
              <a:t>Relationship with adoptive parents vs biological is not viewed as competitive, but rather supportive and child focused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Benefits to openness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93133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662257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en-CA" dirty="0" smtClean="0"/>
              <a:t>Adoptive Parents need:</a:t>
            </a:r>
          </a:p>
          <a:p>
            <a:r>
              <a:rPr lang="en-CA" dirty="0" smtClean="0"/>
              <a:t> An accurate picture of the child</a:t>
            </a:r>
          </a:p>
          <a:p>
            <a:r>
              <a:rPr lang="en-CA" dirty="0" smtClean="0"/>
              <a:t>Support to facilitate discussions about adoption</a:t>
            </a:r>
          </a:p>
          <a:p>
            <a:r>
              <a:rPr lang="en-CA" dirty="0" smtClean="0"/>
              <a:t>Support to accept a child’s roots and curiosities</a:t>
            </a:r>
          </a:p>
          <a:p>
            <a:r>
              <a:rPr lang="en-CA" dirty="0" smtClean="0"/>
              <a:t>Support to continue to address questions and concerns as they arise</a:t>
            </a:r>
          </a:p>
          <a:p>
            <a:r>
              <a:rPr lang="en-CA" dirty="0" smtClean="0"/>
              <a:t>An understanding of their role in supporting bio relationships</a:t>
            </a:r>
          </a:p>
          <a:p>
            <a:endParaRPr lang="en-CA" dirty="0"/>
          </a:p>
          <a:p>
            <a:pPr marL="45720" indent="0">
              <a:buNone/>
            </a:pPr>
            <a:r>
              <a:rPr lang="en-CA" dirty="0" smtClean="0"/>
              <a:t>Biological Family needs:</a:t>
            </a:r>
          </a:p>
          <a:p>
            <a:r>
              <a:rPr lang="en-CA" dirty="0" smtClean="0"/>
              <a:t>Support to grieve the change in role</a:t>
            </a:r>
          </a:p>
          <a:p>
            <a:r>
              <a:rPr lang="en-CA" dirty="0" smtClean="0"/>
              <a:t>Clear openness arrangements/expectations</a:t>
            </a:r>
          </a:p>
          <a:p>
            <a:r>
              <a:rPr lang="en-CA" dirty="0" smtClean="0"/>
              <a:t>Guidance to support the adoption, and facilitate a healthy connection to the child.</a:t>
            </a:r>
          </a:p>
          <a:p>
            <a:endParaRPr lang="en-CA" dirty="0" smtClean="0"/>
          </a:p>
          <a:p>
            <a:pPr marL="45720" indent="0">
              <a:buNone/>
            </a:pP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Both would benefit from a process of demystifying each other &amp; contributing to the child’s life in a child focused manner.</a:t>
            </a:r>
          </a:p>
          <a:p>
            <a:endParaRPr lang="en-CA" dirty="0"/>
          </a:p>
          <a:p>
            <a:pPr marL="45720" indent="0">
              <a:buNone/>
            </a:pP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Transparency is Key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821807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9</TotalTime>
  <Words>631</Words>
  <Application>Microsoft Office PowerPoint</Application>
  <PresentationFormat>On-screen Show (4:3)</PresentationFormat>
  <Paragraphs>88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Franklin Gothic Medium</vt:lpstr>
      <vt:lpstr>Wingdings</vt:lpstr>
      <vt:lpstr>Wingdings 2</vt:lpstr>
      <vt:lpstr>Grid</vt:lpstr>
      <vt:lpstr>Working with clinicians on openness files</vt:lpstr>
      <vt:lpstr>We all have the same goal…</vt:lpstr>
      <vt:lpstr>Let’s not re-invent the wheel</vt:lpstr>
      <vt:lpstr>Attachment</vt:lpstr>
      <vt:lpstr>Theories of grief &amp; loss</vt:lpstr>
      <vt:lpstr>So let’s consider</vt:lpstr>
      <vt:lpstr>Acknowledgement</vt:lpstr>
      <vt:lpstr>Benefits to openness</vt:lpstr>
      <vt:lpstr>Transparency is Key</vt:lpstr>
      <vt:lpstr>Resources Required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clinicians on openness files</dc:title>
  <dc:creator>jmelindy</dc:creator>
  <cp:lastModifiedBy>Emily</cp:lastModifiedBy>
  <cp:revision>1</cp:revision>
  <dcterms:created xsi:type="dcterms:W3CDTF">2015-10-14T17:51:33Z</dcterms:created>
  <dcterms:modified xsi:type="dcterms:W3CDTF">2015-10-18T19:15:07Z</dcterms:modified>
</cp:coreProperties>
</file>