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281" r:id="rId3"/>
    <p:sldId id="256" r:id="rId4"/>
    <p:sldId id="260" r:id="rId5"/>
    <p:sldId id="277" r:id="rId6"/>
    <p:sldId id="257" r:id="rId7"/>
    <p:sldId id="278" r:id="rId8"/>
    <p:sldId id="265" r:id="rId9"/>
    <p:sldId id="262" r:id="rId10"/>
    <p:sldId id="266" r:id="rId11"/>
    <p:sldId id="267" r:id="rId12"/>
    <p:sldId id="268" r:id="rId13"/>
    <p:sldId id="269" r:id="rId14"/>
    <p:sldId id="270" r:id="rId15"/>
    <p:sldId id="263" r:id="rId16"/>
    <p:sldId id="280" r:id="rId17"/>
    <p:sldId id="275" r:id="rId18"/>
    <p:sldId id="261" r:id="rId19"/>
    <p:sldId id="276" r:id="rId20"/>
    <p:sldId id="279" r:id="rId21"/>
    <p:sldId id="258" r:id="rId22"/>
    <p:sldId id="25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32492-4C92-4568-901C-0E17CD2D543A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9FCC4-BCA4-4601-A381-4C8FE7D747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635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CA" b="1" dirty="0" smtClean="0"/>
              <a:t>Mary B  (or Ene)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F02C87-076D-48C3-A9C9-36D2B76C2C3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985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Discuss</a:t>
            </a:r>
            <a:r>
              <a:rPr lang="en-CA" baseline="0" dirty="0" smtClean="0"/>
              <a:t> the changes in the case law re impair adoption and beneficial and meaningful and that we will be calling evidence to meet these tests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FCC4-BCA4-4601-A381-4C8FE7D747DB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3601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FCC4-BCA4-4601-A381-4C8FE7D747DB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531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Before discussing the 4</a:t>
            </a:r>
            <a:r>
              <a:rPr lang="en-CA" baseline="0" dirty="0" smtClean="0"/>
              <a:t> different ways to get the OCL involved – IMPORTANT TO REVIEW WHAT IS AN ACCESS HOLDRER /RECIPIENT – they are terms that I will be using throughout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FCC4-BCA4-4601-A381-4C8FE7D747DB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3386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Despite</a:t>
            </a:r>
            <a:r>
              <a:rPr lang="en-CA" baseline="0" dirty="0" smtClean="0"/>
              <a:t> what many people think, we did not develop this protocol.   It was developed from concerns as to what a 8 year old child would do when they receive a piece of paper that says their access will be terminated and they can bring an openness application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FCC4-BCA4-4601-A381-4C8FE7D747DB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1874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Please do not make the orders under s. 38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FCC4-BCA4-4601-A381-4C8FE7D747DB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035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Real need for trained</a:t>
            </a:r>
            <a:r>
              <a:rPr lang="en-CA" baseline="0" dirty="0" smtClean="0"/>
              <a:t> mediators who can view the mediator from an adoptions lens and focus on interest based models.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FCC4-BCA4-4601-A381-4C8FE7D747DB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6713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Given timelines it is not always possible to take all of these steps before issuing the Application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FCC4-BCA4-4601-A381-4C8FE7D747DB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498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B4497-5475-4CE1-BF16-549FD51B3F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5602A-4D48-425E-8A7C-6F24A49E02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684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400800" cy="868362"/>
          </a:xfrm>
        </p:spPr>
        <p:txBody>
          <a:bodyPr/>
          <a:lstStyle>
            <a:lvl1pPr algn="l">
              <a:defRPr sz="3000" b="1" baseline="0">
                <a:solidFill>
                  <a:srgbClr val="458B5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E0A3-346F-46BC-996B-71A004945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5644F-BF98-46A5-81CA-EB96A1311F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919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00ABB-32D9-4A33-804E-355D0B76DCA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C0203-1A92-4722-BA25-EEE15C3B9AC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688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75EA2-9A37-4931-ABB6-BEF6F1D8C11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3D2C1-2C29-42AC-B991-997A1E2E1B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529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2881D-7D43-4BC0-8136-E17D630465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A4CFE-3292-4D64-9055-9EE7C3BF3A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439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83920-2527-4257-A29E-A5A3F3194DA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D079B-2A9C-4BF8-9286-C57FB8191A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1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50971-AF7D-4422-88CA-C8BCA5127D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83029-D182-4A95-9077-6196AAF413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011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A719-4663-4BD7-9F65-64BDFC5909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37439-791B-469A-8957-B3A8AB9B12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4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D42D3-10A9-4FB2-886C-1AB155C1DD6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2B42D-55D0-4A0D-A682-765C40B05BC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005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99ED5-6ACA-4836-9C57-976C902D1E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6BFC1-E4E0-4636-866E-AE1CC22357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9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73D19-3B9F-487F-8F5F-AE982EC26A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0C959-9C2D-4422-A6DF-608019CCB0F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66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D51FBEB-E2CB-4839-9BFE-C9E5FBFBC969}" type="datetimeFigureOut">
              <a:rPr lang="en-CA" smtClean="0"/>
              <a:t>15/10/2015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9926E5C4-FE70-4E81-BC08-18BC78B21551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DAC1DB-8010-4161-AFBA-BF55F7EF9C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A901AA-2631-4FBE-86CA-F1B03A1427C4}" type="slidenum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5" name="Picture 6" descr="horizontal-color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" y="5715000"/>
            <a:ext cx="228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7" descr="watermark.tif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l="7353" t="7353" r="72353" b="30882"/>
          <a:stretch>
            <a:fillRect/>
          </a:stretch>
        </p:blipFill>
        <p:spPr bwMode="auto">
          <a:xfrm>
            <a:off x="6172200" y="1431925"/>
            <a:ext cx="2971800" cy="542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823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417984"/>
            <a:ext cx="8382000" cy="1066800"/>
          </a:xfrm>
          <a:solidFill>
            <a:srgbClr val="E6F2E9"/>
          </a:solidFill>
          <a:ln w="15875" cap="rnd">
            <a:solidFill>
              <a:srgbClr val="458B56"/>
            </a:solidFill>
          </a:ln>
        </p:spPr>
        <p:txBody>
          <a:bodyPr/>
          <a:lstStyle/>
          <a:p>
            <a:pPr algn="ctr"/>
            <a:r>
              <a:rPr lang="en-CA" sz="2000" dirty="0" smtClean="0"/>
              <a:t>Adoption </a:t>
            </a:r>
            <a:r>
              <a:rPr lang="en-CA" sz="2000" dirty="0" smtClean="0"/>
              <a:t>Webinar</a:t>
            </a:r>
            <a:r>
              <a:rPr lang="en-CA" sz="2000" dirty="0" smtClean="0"/>
              <a:t>:</a:t>
            </a:r>
            <a:r>
              <a:rPr lang="en-CA" sz="2000" dirty="0" smtClean="0"/>
              <a:t/>
            </a:r>
            <a:br>
              <a:rPr lang="en-CA" sz="2000" dirty="0" smtClean="0"/>
            </a:br>
            <a:r>
              <a:rPr lang="en-CA" sz="2000" dirty="0" smtClean="0"/>
              <a:t/>
            </a:r>
            <a:br>
              <a:rPr lang="en-CA" sz="2000" dirty="0" smtClean="0"/>
            </a:br>
            <a:r>
              <a:rPr lang="en-CA" sz="2000" dirty="0"/>
              <a:t>Openness in Adoption </a:t>
            </a:r>
            <a:r>
              <a:rPr lang="en-CA" sz="2000" dirty="0" smtClean="0"/>
              <a:t>#</a:t>
            </a:r>
            <a:r>
              <a:rPr lang="en-CA" sz="2000" dirty="0"/>
              <a:t>3</a:t>
            </a:r>
            <a:r>
              <a:rPr lang="en-CA" sz="2000" dirty="0" smtClean="0"/>
              <a:t> - </a:t>
            </a:r>
            <a:r>
              <a:rPr lang="en-CA" sz="2000" dirty="0"/>
              <a:t>Bringing the Child's Voice to Openness Planning - Working with the Office of the Children's Lawyer</a:t>
            </a:r>
            <a:br>
              <a:rPr lang="en-CA" sz="2000" dirty="0"/>
            </a:br>
            <a:r>
              <a:rPr lang="en-CA" sz="2000" dirty="0"/>
              <a:t/>
            </a:r>
            <a:br>
              <a:rPr lang="en-CA" sz="2000" dirty="0"/>
            </a:br>
            <a:endParaRPr lang="en-CA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85800" y="1752600"/>
            <a:ext cx="7772400" cy="1846659"/>
          </a:xfrm>
          <a:prstGeom prst="rect">
            <a:avLst/>
          </a:prstGeom>
          <a:solidFill>
            <a:srgbClr val="458B56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 b="1" dirty="0">
                <a:solidFill>
                  <a:prstClr val="white">
                    <a:lumMod val="95000"/>
                  </a:prstClr>
                </a:solidFill>
                <a:latin typeface="Arial" charset="0"/>
              </a:rPr>
              <a:t>Welcome to Today’s Webinar!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 sz="1600" b="1" dirty="0">
              <a:solidFill>
                <a:prstClr val="white">
                  <a:lumMod val="95000"/>
                </a:prstClr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 sz="1600" dirty="0">
                <a:solidFill>
                  <a:prstClr val="white">
                    <a:lumMod val="95000"/>
                  </a:prstClr>
                </a:solidFill>
                <a:latin typeface="Arial" charset="0"/>
              </a:rPr>
              <a:t>If you haven’t yet dialed in for the audio, please dial in to the teleconference at 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 sz="1600" dirty="0">
                <a:solidFill>
                  <a:prstClr val="white">
                    <a:lumMod val="95000"/>
                  </a:prstClr>
                </a:solidFill>
                <a:latin typeface="Arial" charset="0"/>
              </a:rPr>
              <a:t> </a:t>
            </a:r>
            <a:r>
              <a:rPr lang="en-CA" sz="1600" dirty="0" smtClean="0">
                <a:solidFill>
                  <a:prstClr val="white">
                    <a:lumMod val="95000"/>
                  </a:prstClr>
                </a:solidFill>
                <a:latin typeface="Arial" charset="0"/>
              </a:rPr>
              <a:t>		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 sz="1600" b="1" dirty="0" smtClean="0">
                <a:solidFill>
                  <a:prstClr val="white">
                    <a:lumMod val="95000"/>
                  </a:prstClr>
                </a:solidFill>
                <a:latin typeface="Arial" charset="0"/>
              </a:rPr>
              <a:t>1-888-407-4369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 sz="1600" b="1" dirty="0" smtClean="0">
                <a:solidFill>
                  <a:prstClr val="white">
                    <a:lumMod val="95000"/>
                  </a:prstClr>
                </a:solidFill>
                <a:latin typeface="Arial" charset="0"/>
              </a:rPr>
              <a:t>Participant Pin 96938721#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 sz="1600" dirty="0" smtClean="0">
              <a:solidFill>
                <a:prstClr val="white">
                  <a:lumMod val="95000"/>
                </a:prstClr>
              </a:solidFill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3840480"/>
            <a:ext cx="5638800" cy="206210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 sz="1600" b="1" dirty="0" smtClean="0">
                <a:solidFill>
                  <a:prstClr val="black"/>
                </a:solidFill>
                <a:latin typeface="Arial" charset="0"/>
              </a:rPr>
              <a:t>The phone lines are muted.  It is normal not to hear any audio until the webinar has started.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black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prstClr val="black"/>
                </a:solidFill>
                <a:latin typeface="Arial" charset="0"/>
              </a:rPr>
              <a:t>The webinar will be recorded and made available on the OACAS Members’ website.</a:t>
            </a:r>
            <a:endParaRPr lang="en-CA" sz="1600" b="1" dirty="0" smtClean="0">
              <a:solidFill>
                <a:prstClr val="black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 sz="1600" b="1" dirty="0" smtClean="0">
              <a:solidFill>
                <a:prstClr val="black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 sz="1600" b="1" dirty="0" smtClean="0">
                <a:solidFill>
                  <a:prstClr val="black"/>
                </a:solidFill>
                <a:latin typeface="Arial" charset="0"/>
              </a:rPr>
              <a:t>If you are hearing an echo, please mute the sound on your computer!</a:t>
            </a:r>
            <a:endParaRPr lang="en-CA" sz="1600" b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5644F-BF98-46A5-81CA-EB96A1311F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5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OCL can be appointed in another person’s Application for openness by order of the Court</a:t>
            </a:r>
          </a:p>
          <a:p>
            <a:endParaRPr lang="en-CA" dirty="0" smtClean="0"/>
          </a:p>
          <a:p>
            <a:r>
              <a:rPr lang="en-CA" dirty="0" smtClean="0"/>
              <a:t>Appointment is made under s. 153.5 of the CFSA (not section 38 and a different standard form order is used)</a:t>
            </a:r>
          </a:p>
          <a:p>
            <a:endParaRPr lang="en-CA" dirty="0" smtClean="0"/>
          </a:p>
          <a:p>
            <a:r>
              <a:rPr lang="en-CA" dirty="0" smtClean="0"/>
              <a:t>The consent of the OCL is required to make an order under s. 153.5</a:t>
            </a:r>
          </a:p>
          <a:p>
            <a:endParaRPr lang="en-CA" dirty="0"/>
          </a:p>
          <a:p>
            <a:r>
              <a:rPr lang="en-CA" dirty="0" smtClean="0"/>
              <a:t>If we bring an Application for openness to a sibling who did not have a lawyer assigned, the OCL may bring a motion appointing counsel for other siblings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Appointment under s. 153.5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6493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Anytime ADR is considered by a Society, they must notify the OCL using a form designated by MCYS</a:t>
            </a:r>
          </a:p>
          <a:p>
            <a:pPr marL="45720" indent="0">
              <a:buNone/>
            </a:pPr>
            <a:endParaRPr lang="en-CA" dirty="0" smtClean="0"/>
          </a:p>
          <a:p>
            <a:r>
              <a:rPr lang="en-CA" dirty="0" smtClean="0"/>
              <a:t>Allows the parties to develop a plan for openness prior to the notices being served</a:t>
            </a:r>
          </a:p>
          <a:p>
            <a:endParaRPr lang="en-CA" dirty="0"/>
          </a:p>
          <a:p>
            <a:r>
              <a:rPr lang="en-CA" dirty="0" smtClean="0"/>
              <a:t>Adoptive parents are normally directly involved in the process</a:t>
            </a:r>
          </a:p>
          <a:p>
            <a:endParaRPr lang="en-CA" dirty="0"/>
          </a:p>
          <a:p>
            <a:r>
              <a:rPr lang="en-CA" dirty="0" smtClean="0"/>
              <a:t>Plan should include what happens with the terms that are developed – </a:t>
            </a:r>
            <a:r>
              <a:rPr lang="en-CA" dirty="0" err="1" smtClean="0"/>
              <a:t>ie</a:t>
            </a:r>
            <a:r>
              <a:rPr lang="en-CA" dirty="0"/>
              <a:t> </a:t>
            </a:r>
            <a:r>
              <a:rPr lang="en-CA" dirty="0" smtClean="0"/>
              <a:t>order or agreement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ADR Referral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9988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How?</a:t>
            </a:r>
            <a:endParaRPr lang="en-CA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 smtClean="0"/>
              <a:t>Just Call!</a:t>
            </a:r>
          </a:p>
          <a:p>
            <a:endParaRPr lang="en-CA" dirty="0"/>
          </a:p>
          <a:p>
            <a:r>
              <a:rPr lang="en-CA" dirty="0" smtClean="0"/>
              <a:t>Elizabeth McCarty – 416-314-8108</a:t>
            </a:r>
          </a:p>
          <a:p>
            <a:endParaRPr lang="en-C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What will we do?</a:t>
            </a:r>
            <a:endParaRPr lang="en-CA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When we have previously represented a child, we will re-open </a:t>
            </a:r>
            <a:r>
              <a:rPr lang="en-CA" dirty="0"/>
              <a:t>a child protection file prior to notices being </a:t>
            </a:r>
            <a:r>
              <a:rPr lang="en-CA" dirty="0" smtClean="0"/>
              <a:t>served</a:t>
            </a:r>
          </a:p>
          <a:p>
            <a:r>
              <a:rPr lang="en-CA" dirty="0" smtClean="0"/>
              <a:t>If a conflict has developed we can still re-open the file and assign more than one counsel</a:t>
            </a:r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RE-Open a previous file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3413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You must serve the OCL directly if the child is the access holder</a:t>
            </a:r>
          </a:p>
          <a:p>
            <a:pPr marL="45720" indent="0">
              <a:buNone/>
            </a:pPr>
            <a:endParaRPr lang="en-CA" dirty="0" smtClean="0"/>
          </a:p>
          <a:p>
            <a:r>
              <a:rPr lang="en-CA" dirty="0" smtClean="0"/>
              <a:t>Providing the OCL with notice does not replace serving the child</a:t>
            </a:r>
          </a:p>
          <a:p>
            <a:endParaRPr lang="en-CA" dirty="0" smtClean="0"/>
          </a:p>
          <a:p>
            <a:r>
              <a:rPr lang="en-CA" dirty="0" smtClean="0"/>
              <a:t>The notice does not terminate the access – the access order is still in force and effect until placement for adoption</a:t>
            </a:r>
          </a:p>
          <a:p>
            <a:endParaRPr lang="en-CA" dirty="0"/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The OCL will require an  affidavit of service to show when the limitation period begins</a:t>
            </a:r>
          </a:p>
          <a:p>
            <a:endParaRPr lang="en-CA" dirty="0" smtClean="0"/>
          </a:p>
          <a:p>
            <a:pPr marL="45720" indent="0">
              <a:buNone/>
            </a:pPr>
            <a:endParaRPr lang="en-CA" dirty="0" smtClean="0"/>
          </a:p>
          <a:p>
            <a:r>
              <a:rPr lang="en-CA" dirty="0" smtClean="0"/>
              <a:t>Service can become complicated when there are adoption plans for different children at different times</a:t>
            </a:r>
          </a:p>
          <a:p>
            <a:endParaRPr lang="en-CA" dirty="0"/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Important points about Service of Notices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5909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endParaRPr lang="en-CA" dirty="0"/>
          </a:p>
          <a:p>
            <a:r>
              <a:rPr lang="en-CA" dirty="0" smtClean="0"/>
              <a:t>Implications of serving the incorrect notices or not serving notices can have far reaching consequences</a:t>
            </a:r>
          </a:p>
          <a:p>
            <a:pPr marL="45720" indent="0">
              <a:buNone/>
            </a:pPr>
            <a:endParaRPr lang="en-CA" dirty="0" smtClean="0"/>
          </a:p>
          <a:p>
            <a:r>
              <a:rPr lang="en-CA" i="1" dirty="0" smtClean="0"/>
              <a:t>Children’s </a:t>
            </a:r>
            <a:r>
              <a:rPr lang="en-CA" i="1" dirty="0"/>
              <a:t>Aid Society of the Regional Municipality of Waterloo v. KJR, DERD, DFD, and EGI</a:t>
            </a:r>
            <a:r>
              <a:rPr lang="en-CA" dirty="0"/>
              <a:t>, [unreported] May 26, 2015(OCJ) </a:t>
            </a:r>
            <a:endParaRPr lang="en-CA" dirty="0" smtClean="0"/>
          </a:p>
          <a:p>
            <a:pPr marL="45720" indent="0">
              <a:buNone/>
            </a:pPr>
            <a:endParaRPr lang="en-CA" dirty="0"/>
          </a:p>
          <a:p>
            <a:r>
              <a:rPr lang="en-CA" i="1" dirty="0" smtClean="0"/>
              <a:t>Bruce </a:t>
            </a:r>
            <a:r>
              <a:rPr lang="en-CA" i="1" dirty="0"/>
              <a:t>Grey Child and Family Services v. RG</a:t>
            </a:r>
            <a:r>
              <a:rPr lang="en-CA" dirty="0"/>
              <a:t>, 2015 OJCJ 412 (</a:t>
            </a:r>
            <a:r>
              <a:rPr lang="en-CA" dirty="0" err="1"/>
              <a:t>CanLII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20272" y="188640"/>
            <a:ext cx="1944216" cy="1728192"/>
          </a:xfrm>
        </p:spPr>
        <p:txBody>
          <a:bodyPr/>
          <a:lstStyle/>
          <a:p>
            <a:r>
              <a:rPr lang="en-CA" sz="2400" dirty="0" smtClean="0"/>
              <a:t>Important to seek legal advice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264435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CA" dirty="0"/>
          </a:p>
          <a:p>
            <a:r>
              <a:rPr lang="en-CA" sz="3200" dirty="0"/>
              <a:t>Steps we take:</a:t>
            </a:r>
          </a:p>
          <a:p>
            <a:pPr marL="708660" lvl="1" indent="-342900"/>
            <a:r>
              <a:rPr lang="en-CA" dirty="0"/>
              <a:t>Meet with client</a:t>
            </a:r>
          </a:p>
          <a:p>
            <a:pPr marL="708660" lvl="1" indent="-342900"/>
            <a:r>
              <a:rPr lang="en-CA" dirty="0"/>
              <a:t>Talk to CAS adoption workers</a:t>
            </a:r>
          </a:p>
          <a:p>
            <a:pPr marL="708660" lvl="1" indent="-342900"/>
            <a:r>
              <a:rPr lang="en-CA" dirty="0"/>
              <a:t>Request disclosure</a:t>
            </a:r>
          </a:p>
          <a:p>
            <a:pPr marL="708660" lvl="1" indent="-342900"/>
            <a:r>
              <a:rPr lang="en-CA" dirty="0"/>
              <a:t>Meet with adoptive parents</a:t>
            </a:r>
          </a:p>
          <a:p>
            <a:pPr marL="708660" lvl="1" indent="-342900"/>
            <a:r>
              <a:rPr lang="en-CA" dirty="0"/>
              <a:t>Meet with other family members who are seeking openness or to whom child wants </a:t>
            </a:r>
            <a:r>
              <a:rPr lang="en-CA" dirty="0" smtClean="0"/>
              <a:t>openness</a:t>
            </a:r>
          </a:p>
          <a:p>
            <a:pPr marL="708660" lvl="1" indent="-342900"/>
            <a:r>
              <a:rPr lang="en-CA" dirty="0" smtClean="0"/>
              <a:t>Identify any cultural issues that many need to be addressed with openness</a:t>
            </a:r>
          </a:p>
          <a:p>
            <a:pPr marL="708660" lvl="1" indent="-342900"/>
            <a:r>
              <a:rPr lang="en-CA" dirty="0" smtClean="0"/>
              <a:t>Bring Application for openness – only have 30 days</a:t>
            </a:r>
          </a:p>
          <a:p>
            <a:pPr marL="708660" lvl="1" indent="-342900"/>
            <a:r>
              <a:rPr lang="en-CA" dirty="0"/>
              <a:t>Participate in ADR if </a:t>
            </a:r>
            <a:r>
              <a:rPr lang="en-CA" dirty="0" smtClean="0"/>
              <a:t>appropriate</a:t>
            </a:r>
          </a:p>
          <a:p>
            <a:pPr marL="708660" lvl="1" indent="-342900"/>
            <a:r>
              <a:rPr lang="en-CA" dirty="0" smtClean="0"/>
              <a:t>Participate in Court related matters</a:t>
            </a:r>
            <a:endParaRPr lang="en-CA" dirty="0"/>
          </a:p>
          <a:p>
            <a:pPr marL="708660" lvl="1" indent="-342900"/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to Expect from OCL in an openness file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0571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CA" dirty="0" smtClean="0"/>
              <a:t>Sibling </a:t>
            </a:r>
            <a:r>
              <a:rPr lang="en-CA" dirty="0"/>
              <a:t>a</a:t>
            </a:r>
            <a:r>
              <a:rPr lang="en-CA" dirty="0" smtClean="0"/>
              <a:t>ccess </a:t>
            </a:r>
            <a:r>
              <a:rPr lang="en-CA" dirty="0"/>
              <a:t>c</a:t>
            </a:r>
            <a:r>
              <a:rPr lang="en-CA" dirty="0" smtClean="0"/>
              <a:t>ases</a:t>
            </a:r>
          </a:p>
          <a:p>
            <a:endParaRPr lang="en-CA" dirty="0"/>
          </a:p>
          <a:p>
            <a:r>
              <a:rPr lang="en-CA" dirty="0" smtClean="0"/>
              <a:t>Young Children vs. Older Children</a:t>
            </a:r>
            <a:endParaRPr lang="en-CA" dirty="0"/>
          </a:p>
          <a:p>
            <a:pPr marL="45720" indent="0">
              <a:buNone/>
            </a:pPr>
            <a:endParaRPr lang="en-CA" dirty="0" smtClean="0"/>
          </a:p>
          <a:p>
            <a:r>
              <a:rPr lang="en-CA" dirty="0" smtClean="0"/>
              <a:t>Court process under </a:t>
            </a:r>
            <a:r>
              <a:rPr lang="en-CA" i="1" dirty="0" smtClean="0"/>
              <a:t>CFSA </a:t>
            </a:r>
            <a:r>
              <a:rPr lang="en-CA" dirty="0" smtClean="0"/>
              <a:t>for varying/terminating access v. </a:t>
            </a:r>
            <a:r>
              <a:rPr lang="en-CA" i="1" dirty="0" smtClean="0"/>
              <a:t>CLRA</a:t>
            </a:r>
          </a:p>
          <a:p>
            <a:pPr marL="45720" indent="0">
              <a:buNone/>
            </a:pPr>
            <a:endParaRPr lang="en-CA" i="1" dirty="0"/>
          </a:p>
          <a:p>
            <a:r>
              <a:rPr lang="en-CA" dirty="0" smtClean="0"/>
              <a:t>Flexibility can exist in an order or agreement</a:t>
            </a:r>
          </a:p>
          <a:p>
            <a:endParaRPr lang="en-CA" dirty="0"/>
          </a:p>
          <a:p>
            <a:r>
              <a:rPr lang="en-CA" dirty="0" smtClean="0"/>
              <a:t>How open are the adoptive parents to openness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CA" dirty="0" smtClean="0"/>
              <a:t>Established patterns of contact vs. new adoptive parents</a:t>
            </a:r>
          </a:p>
          <a:p>
            <a:pPr marL="45720" indent="0">
              <a:buNone/>
            </a:pPr>
            <a:endParaRPr lang="en-CA" dirty="0" smtClean="0"/>
          </a:p>
          <a:p>
            <a:r>
              <a:rPr lang="en-CA" dirty="0" smtClean="0"/>
              <a:t>Adoptive parents’ views on orders v. agreements</a:t>
            </a:r>
          </a:p>
          <a:p>
            <a:pPr marL="45720" indent="0">
              <a:buNone/>
            </a:pPr>
            <a:endParaRPr lang="en-CA" dirty="0"/>
          </a:p>
          <a:p>
            <a:r>
              <a:rPr lang="en-CA" dirty="0" smtClean="0"/>
              <a:t>What are the mechanisms to protect the contact if it doesn’t happen</a:t>
            </a:r>
          </a:p>
          <a:p>
            <a:endParaRPr lang="en-CA" dirty="0" smtClean="0"/>
          </a:p>
          <a:p>
            <a:r>
              <a:rPr lang="en-CA" dirty="0" smtClean="0"/>
              <a:t>Our client’s views if ascertainable</a:t>
            </a:r>
          </a:p>
          <a:p>
            <a:endParaRPr lang="en-CA" dirty="0"/>
          </a:p>
          <a:p>
            <a:r>
              <a:rPr lang="en-CA" dirty="0" smtClean="0"/>
              <a:t>Nature of protection concerns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Orders vs. Agreements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7513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There are many paths to openness</a:t>
            </a:r>
            <a:endParaRPr lang="en-CA" dirty="0"/>
          </a:p>
        </p:txBody>
      </p:sp>
      <p:pic>
        <p:nvPicPr>
          <p:cNvPr id="4" name="Content Placeholder 8"/>
          <p:cNvPicPr>
            <a:picLocks noGr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864096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9264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sz="2400" dirty="0" smtClean="0"/>
              <a:t>Preparation is key – Adoptive parents, biological family and children</a:t>
            </a:r>
          </a:p>
          <a:p>
            <a:endParaRPr lang="en-CA" sz="2400" dirty="0"/>
          </a:p>
          <a:p>
            <a:r>
              <a:rPr lang="en-CA" sz="2400" dirty="0" smtClean="0"/>
              <a:t>Good communication between the Adoption departments and the OCL counsel</a:t>
            </a:r>
          </a:p>
          <a:p>
            <a:endParaRPr lang="en-CA" sz="2400" dirty="0"/>
          </a:p>
          <a:p>
            <a:r>
              <a:rPr lang="en-CA" sz="2400" dirty="0" smtClean="0"/>
              <a:t>Early involvement of OCL</a:t>
            </a:r>
          </a:p>
          <a:p>
            <a:endParaRPr lang="en-CA" sz="2400" dirty="0"/>
          </a:p>
          <a:p>
            <a:r>
              <a:rPr lang="en-CA" sz="2400" dirty="0" smtClean="0"/>
              <a:t>Ongoing continuing education for all sectors</a:t>
            </a:r>
          </a:p>
          <a:p>
            <a:endParaRPr lang="en-CA" sz="2400" dirty="0"/>
          </a:p>
          <a:p>
            <a:r>
              <a:rPr lang="en-CA" sz="2400" dirty="0" smtClean="0"/>
              <a:t>Discussion/Planning at the Crown </a:t>
            </a:r>
            <a:r>
              <a:rPr lang="en-CA" sz="2400" dirty="0" err="1" smtClean="0"/>
              <a:t>wardship</a:t>
            </a:r>
            <a:r>
              <a:rPr lang="en-CA" sz="2400" dirty="0" smtClean="0"/>
              <a:t> stage is essential</a:t>
            </a:r>
          </a:p>
          <a:p>
            <a:pPr marL="45720" indent="0">
              <a:buNone/>
            </a:pPr>
            <a:endParaRPr lang="en-CA" sz="2400" dirty="0" smtClean="0"/>
          </a:p>
          <a:p>
            <a:r>
              <a:rPr lang="en-CA" sz="2400" dirty="0" smtClean="0"/>
              <a:t>Minimize the procedural problems</a:t>
            </a:r>
          </a:p>
          <a:p>
            <a:endParaRPr lang="en-CA" sz="2400" dirty="0"/>
          </a:p>
          <a:p>
            <a:r>
              <a:rPr lang="en-CA" sz="2400" dirty="0" smtClean="0"/>
              <a:t>Building in supports</a:t>
            </a:r>
            <a:endParaRPr lang="en-CA" sz="2400" dirty="0"/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steps can we take to work together on openness files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3259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adoptions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7712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Elizabeth McCarty</a:t>
            </a:r>
            <a:endParaRPr lang="en-CA" dirty="0"/>
          </a:p>
          <a:p>
            <a:r>
              <a:rPr lang="en-CA" dirty="0" smtClean="0"/>
              <a:t>October 15, 2015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6324600" cy="3096344"/>
          </a:xfrm>
        </p:spPr>
        <p:txBody>
          <a:bodyPr/>
          <a:lstStyle/>
          <a:p>
            <a:r>
              <a:rPr lang="en-CA" dirty="0" smtClean="0"/>
              <a:t>The involvement of the OCL in access, openness and adoption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14679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Under s. 137(6) and (11) the OCL provides Independent Legal Advice to:</a:t>
            </a:r>
          </a:p>
          <a:p>
            <a:pPr lvl="1"/>
            <a:r>
              <a:rPr lang="en-CA" dirty="0" smtClean="0"/>
              <a:t> </a:t>
            </a:r>
            <a:r>
              <a:rPr lang="en-CA" sz="2000" dirty="0" smtClean="0"/>
              <a:t>Children age 7 and older who are being adopted; and</a:t>
            </a:r>
          </a:p>
          <a:p>
            <a:pPr lvl="1"/>
            <a:r>
              <a:rPr lang="en-CA" sz="2000" dirty="0" smtClean="0"/>
              <a:t>Minor parents consenting to their child’s adoption</a:t>
            </a:r>
          </a:p>
          <a:p>
            <a:pPr marL="91440" indent="0">
              <a:buNone/>
            </a:pPr>
            <a:endParaRPr lang="en-CA" dirty="0"/>
          </a:p>
          <a:p>
            <a:pPr marL="434340" indent="-342900"/>
            <a:r>
              <a:rPr lang="en-CA" dirty="0" smtClean="0"/>
              <a:t>Before meeting a child panel lawyers will require: </a:t>
            </a:r>
          </a:p>
          <a:p>
            <a:pPr lvl="1"/>
            <a:r>
              <a:rPr lang="en-CA" sz="2000" dirty="0" smtClean="0"/>
              <a:t>a copy of the Crown </a:t>
            </a:r>
            <a:r>
              <a:rPr lang="en-CA" sz="2000" dirty="0" err="1" smtClean="0"/>
              <a:t>wardship</a:t>
            </a:r>
            <a:r>
              <a:rPr lang="en-CA" sz="2000" dirty="0" smtClean="0"/>
              <a:t> order</a:t>
            </a:r>
          </a:p>
          <a:p>
            <a:pPr lvl="1"/>
            <a:r>
              <a:rPr lang="en-CA" sz="2000" dirty="0"/>
              <a:t>t</a:t>
            </a:r>
            <a:r>
              <a:rPr lang="en-CA" sz="2000" dirty="0" smtClean="0"/>
              <a:t>he adoption questionnaire</a:t>
            </a:r>
          </a:p>
          <a:p>
            <a:pPr lvl="1"/>
            <a:r>
              <a:rPr lang="en-CA" sz="2000" dirty="0"/>
              <a:t>p</a:t>
            </a:r>
            <a:r>
              <a:rPr lang="en-CA" sz="2000" dirty="0" smtClean="0"/>
              <a:t>roof of residency and original identification</a:t>
            </a:r>
          </a:p>
          <a:p>
            <a:pPr lvl="1"/>
            <a:r>
              <a:rPr lang="en-CA" sz="2000" dirty="0" smtClean="0"/>
              <a:t>copies of any openness orders and/or agreements</a:t>
            </a:r>
          </a:p>
          <a:p>
            <a:pPr lvl="1"/>
            <a:r>
              <a:rPr lang="en-CA" sz="2000" dirty="0"/>
              <a:t>a</a:t>
            </a:r>
            <a:r>
              <a:rPr lang="en-CA" sz="2000" dirty="0" smtClean="0"/>
              <a:t> file number from the OCL</a:t>
            </a:r>
          </a:p>
          <a:p>
            <a:pPr lvl="1"/>
            <a:endParaRPr lang="en-C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OCL Involvement in Adoptions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3937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 smtClean="0"/>
              <a:t>Each child 7 and older requires their own OCL counsel (even when they were represented by the same counsel in the past).</a:t>
            </a:r>
          </a:p>
          <a:p>
            <a:endParaRPr lang="en-CA" sz="2400" dirty="0"/>
          </a:p>
          <a:p>
            <a:r>
              <a:rPr lang="en-CA" sz="2400" dirty="0" smtClean="0"/>
              <a:t>What if the child doesn’t have capacity to consent? What can we provide on a motion to dispense with the child’s consent?</a:t>
            </a:r>
          </a:p>
          <a:p>
            <a:endParaRPr lang="en-CA" sz="2400" dirty="0"/>
          </a:p>
          <a:p>
            <a:r>
              <a:rPr lang="en-CA" sz="2400" dirty="0" smtClean="0"/>
              <a:t>CFSA provides that a consent shall not be given until children have had the opportunity to obtain counselling regarding the adoption. </a:t>
            </a:r>
          </a:p>
          <a:p>
            <a:endParaRPr lang="en-CA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Adoptions continued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72926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The OCL is the legal representative for the child</a:t>
            </a:r>
          </a:p>
          <a:p>
            <a:pPr marL="45720" indent="0">
              <a:buNone/>
            </a:pPr>
            <a:endParaRPr lang="en-CA" sz="3200" dirty="0" smtClean="0"/>
          </a:p>
          <a:p>
            <a:r>
              <a:rPr lang="en-CA" sz="3200" dirty="0" smtClean="0"/>
              <a:t>We have a solicitor/client relationship</a:t>
            </a:r>
          </a:p>
          <a:p>
            <a:pPr marL="45720" indent="0">
              <a:buNone/>
            </a:pPr>
            <a:endParaRPr lang="en-CA" sz="3200" dirty="0" smtClean="0"/>
          </a:p>
          <a:p>
            <a:r>
              <a:rPr lang="en-CA" sz="3200" dirty="0" smtClean="0"/>
              <a:t>We are advocates for our client’s views and preferences where they can be ascertained </a:t>
            </a:r>
          </a:p>
          <a:p>
            <a:pPr marL="45720" indent="0">
              <a:buNone/>
            </a:pPr>
            <a:endParaRPr lang="en-CA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OCL as child’s counsel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0375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Child Protection applications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6234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Appointed in child protection proceedings to represent children pursuant to s. 38 of the </a:t>
            </a:r>
            <a:r>
              <a:rPr lang="en-CA" i="1" dirty="0" smtClean="0"/>
              <a:t>Child and Family Services Act</a:t>
            </a:r>
          </a:p>
          <a:p>
            <a:endParaRPr lang="en-CA" i="1" dirty="0"/>
          </a:p>
          <a:p>
            <a:r>
              <a:rPr lang="en-CA" dirty="0" smtClean="0"/>
              <a:t>Take a variety of positions in the proceedings on issues before the court including disposition, access, terms of supervision and/or access, etc.</a:t>
            </a:r>
          </a:p>
          <a:p>
            <a:endParaRPr lang="en-CA" dirty="0"/>
          </a:p>
          <a:p>
            <a:r>
              <a:rPr lang="en-CA" dirty="0" smtClean="0"/>
              <a:t>We meet with our clients, speak to the CAS staff, meet with parents and various collaterals on the file</a:t>
            </a:r>
          </a:p>
          <a:p>
            <a:endParaRPr lang="en-CA" dirty="0"/>
          </a:p>
          <a:p>
            <a:r>
              <a:rPr lang="en-CA" dirty="0" smtClean="0"/>
              <a:t>Take a position based on the client’s views and preferences -  including obtaining access orders to maintain relationships that are important to our clients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oCL</a:t>
            </a:r>
            <a:r>
              <a:rPr lang="en-CA" dirty="0" smtClean="0"/>
              <a:t> Involvement in child protection Applications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3857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openness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512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OCL Involvement in Openness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3600" b="1" dirty="0" smtClean="0"/>
              <a:t>Four Mechanisms to Involve OCL</a:t>
            </a:r>
          </a:p>
          <a:p>
            <a:pPr marL="0" indent="0">
              <a:buNone/>
            </a:pPr>
            <a:endParaRPr lang="en-CA" dirty="0" smtClean="0"/>
          </a:p>
          <a:p>
            <a:pPr marL="822960" lvl="1" indent="-457200">
              <a:buAutoNum type="arabicPeriod"/>
            </a:pPr>
            <a:r>
              <a:rPr lang="en-CA" sz="3200" dirty="0" smtClean="0"/>
              <a:t>Ministry of Children and Youth Services Protocol</a:t>
            </a:r>
          </a:p>
          <a:p>
            <a:pPr marL="822960" lvl="1" indent="-457200">
              <a:buAutoNum type="arabicPeriod"/>
            </a:pPr>
            <a:r>
              <a:rPr lang="en-CA" sz="3200" dirty="0" smtClean="0"/>
              <a:t>Court order under s. 153.5</a:t>
            </a:r>
          </a:p>
          <a:p>
            <a:pPr marL="822960" lvl="1" indent="-457200">
              <a:buAutoNum type="arabicPeriod"/>
            </a:pPr>
            <a:r>
              <a:rPr lang="en-CA" sz="3200" dirty="0" smtClean="0"/>
              <a:t>Child Protection ADR</a:t>
            </a:r>
          </a:p>
          <a:p>
            <a:pPr marL="822960" lvl="1" indent="-457200">
              <a:buAutoNum type="arabicPeriod"/>
            </a:pPr>
            <a:r>
              <a:rPr lang="en-CA" sz="3200" dirty="0" smtClean="0"/>
              <a:t>Re-open a Previous OCL file</a:t>
            </a:r>
          </a:p>
          <a:p>
            <a:pPr marL="1371600" lvl="3" indent="-457200">
              <a:buAutoNum type="arabicPeriod"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71657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4040188" cy="1080120"/>
          </a:xfrm>
        </p:spPr>
        <p:txBody>
          <a:bodyPr>
            <a:noAutofit/>
          </a:bodyPr>
          <a:lstStyle/>
          <a:p>
            <a:r>
              <a:rPr lang="en-CA" b="1" dirty="0" smtClean="0"/>
              <a:t>Access Holders (person </a:t>
            </a:r>
            <a:r>
              <a:rPr lang="en-CA" b="1" dirty="0"/>
              <a:t>who has been granted an access </a:t>
            </a:r>
            <a:r>
              <a:rPr lang="en-CA" b="1" dirty="0" smtClean="0"/>
              <a:t>order)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924944"/>
            <a:ext cx="4040188" cy="3201218"/>
          </a:xfrm>
        </p:spPr>
        <p:txBody>
          <a:bodyPr>
            <a:normAutofit/>
          </a:bodyPr>
          <a:lstStyle/>
          <a:p>
            <a:r>
              <a:rPr lang="en-CA" sz="2000" dirty="0" smtClean="0"/>
              <a:t>If the access holder is an adult – served with a Form 8D.2</a:t>
            </a:r>
          </a:p>
          <a:p>
            <a:r>
              <a:rPr lang="en-CA" sz="2000" dirty="0" smtClean="0"/>
              <a:t>If the access holder is a child – served with a Form 8D.3 </a:t>
            </a:r>
          </a:p>
          <a:p>
            <a:r>
              <a:rPr lang="en-CA" sz="2000" dirty="0" smtClean="0"/>
              <a:t>See rule 34(17)(e) and (f) of </a:t>
            </a:r>
            <a:r>
              <a:rPr lang="en-CA" sz="2000" i="1" dirty="0" smtClean="0"/>
              <a:t>FLR</a:t>
            </a:r>
            <a:r>
              <a:rPr lang="en-CA" sz="2000" dirty="0" smtClean="0"/>
              <a:t> and s. 145.1.1(2) and (3) of the </a:t>
            </a:r>
            <a:r>
              <a:rPr lang="en-CA" sz="2000" i="1" dirty="0" smtClean="0"/>
              <a:t>CFSA</a:t>
            </a:r>
            <a:endParaRPr lang="en-CA" sz="2000" i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499992" y="1722438"/>
            <a:ext cx="4392487" cy="1274514"/>
          </a:xfrm>
        </p:spPr>
        <p:txBody>
          <a:bodyPr>
            <a:noAutofit/>
          </a:bodyPr>
          <a:lstStyle/>
          <a:p>
            <a:r>
              <a:rPr lang="en-CA" b="1" dirty="0" smtClean="0"/>
              <a:t>Access Recipients (person </a:t>
            </a:r>
            <a:r>
              <a:rPr lang="en-CA" b="1" dirty="0"/>
              <a:t>with respect to whom an access order has been </a:t>
            </a:r>
            <a:r>
              <a:rPr lang="en-CA" b="1" dirty="0" smtClean="0"/>
              <a:t>granted</a:t>
            </a:r>
            <a:r>
              <a:rPr lang="en-CA" dirty="0" smtClean="0"/>
              <a:t>)</a:t>
            </a:r>
            <a:endParaRPr lang="en-CA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201218"/>
          </a:xfrm>
        </p:spPr>
        <p:txBody>
          <a:bodyPr>
            <a:normAutofit/>
          </a:bodyPr>
          <a:lstStyle/>
          <a:p>
            <a:r>
              <a:rPr lang="en-CA" sz="2000" dirty="0" smtClean="0"/>
              <a:t>The access recipient is served with a Form 8D.4 whether they are an adult or a child</a:t>
            </a:r>
          </a:p>
          <a:p>
            <a:endParaRPr lang="en-CA" sz="2000" dirty="0" smtClean="0"/>
          </a:p>
          <a:p>
            <a:r>
              <a:rPr lang="en-CA" sz="2000" dirty="0" smtClean="0"/>
              <a:t>See rule 34(17)(g) of the </a:t>
            </a:r>
            <a:r>
              <a:rPr lang="en-CA" sz="2000" i="1" dirty="0" smtClean="0"/>
              <a:t>FLR</a:t>
            </a:r>
            <a:r>
              <a:rPr lang="en-CA" sz="2000" dirty="0" smtClean="0"/>
              <a:t> and s. 145.1.1(2) and (3) of the </a:t>
            </a:r>
            <a:r>
              <a:rPr lang="en-CA" sz="2000" i="1" dirty="0" smtClean="0"/>
              <a:t>CFSA</a:t>
            </a:r>
            <a:endParaRPr lang="en-CA" sz="2000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Who gets served and with what?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9983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Autofit/>
          </a:bodyPr>
          <a:lstStyle/>
          <a:p>
            <a:r>
              <a:rPr lang="en-CA" sz="1800" dirty="0"/>
              <a:t>If the child is an access holder, you have to serve the OCL on the </a:t>
            </a:r>
            <a:r>
              <a:rPr lang="en-CA" sz="1800" b="1" dirty="0"/>
              <a:t>same business day </a:t>
            </a:r>
            <a:r>
              <a:rPr lang="en-CA" sz="1800" dirty="0"/>
              <a:t>as the child is served (this does not replace service on the child</a:t>
            </a:r>
            <a:r>
              <a:rPr lang="en-CA" sz="1800" dirty="0" smtClean="0"/>
              <a:t>)</a:t>
            </a:r>
          </a:p>
          <a:p>
            <a:endParaRPr lang="en-CA" sz="1800" dirty="0"/>
          </a:p>
          <a:p>
            <a:r>
              <a:rPr lang="en-CA" sz="1800" dirty="0"/>
              <a:t>You must provide the OCL with the following</a:t>
            </a:r>
            <a:r>
              <a:rPr lang="en-CA" sz="1800" dirty="0" smtClean="0"/>
              <a:t>:</a:t>
            </a:r>
            <a:endParaRPr lang="en-CA" sz="1800" dirty="0"/>
          </a:p>
          <a:p>
            <a:pPr lvl="1"/>
            <a:r>
              <a:rPr lang="en-CA" dirty="0"/>
              <a:t>A copy of the notice served on the child</a:t>
            </a:r>
          </a:p>
          <a:p>
            <a:pPr marL="365760" lvl="1" indent="0">
              <a:buNone/>
            </a:pPr>
            <a:endParaRPr lang="en-CA" dirty="0"/>
          </a:p>
          <a:p>
            <a:pPr lvl="1"/>
            <a:r>
              <a:rPr lang="en-CA" dirty="0"/>
              <a:t>A copy of the access order and any other child protection order that is currently in force with respect to the </a:t>
            </a:r>
            <a:r>
              <a:rPr lang="en-CA" dirty="0" smtClean="0"/>
              <a:t>child</a:t>
            </a:r>
          </a:p>
          <a:p>
            <a:pPr marL="365760" lvl="1" indent="0">
              <a:buNone/>
            </a:pPr>
            <a:endParaRPr lang="en-CA" dirty="0"/>
          </a:p>
          <a:p>
            <a:pPr lvl="1"/>
            <a:r>
              <a:rPr lang="en-CA" dirty="0"/>
              <a:t>A copy of the “Notice to the Office of the Children’s Lawyer that a Child is Being Served with Form 8D.2 or 8D.3” </a:t>
            </a:r>
            <a:endParaRPr lang="en-CA" dirty="0" smtClean="0"/>
          </a:p>
          <a:p>
            <a:pPr marL="365760" lvl="1" indent="0">
              <a:buNone/>
            </a:pPr>
            <a:endParaRPr lang="en-CA" sz="1800" dirty="0"/>
          </a:p>
          <a:p>
            <a:pPr marL="434340" indent="-342900"/>
            <a:r>
              <a:rPr lang="en-CA" sz="1800" dirty="0"/>
              <a:t>If the child is an access recipient </a:t>
            </a:r>
            <a:r>
              <a:rPr lang="en-CA" sz="1800" dirty="0" smtClean="0"/>
              <a:t>–there is presently no requirement to </a:t>
            </a:r>
            <a:r>
              <a:rPr lang="en-CA" sz="1800" dirty="0"/>
              <a:t>serve the </a:t>
            </a:r>
            <a:r>
              <a:rPr lang="en-CA" sz="1800" dirty="0" smtClean="0"/>
              <a:t>OCL   </a:t>
            </a:r>
            <a:endParaRPr lang="en-CA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MCYS Protocol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93237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465</TotalTime>
  <Words>1362</Words>
  <Application>Microsoft Office PowerPoint</Application>
  <PresentationFormat>On-screen Show (4:3)</PresentationFormat>
  <Paragraphs>180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Franklin Gothic Medium</vt:lpstr>
      <vt:lpstr>Wingdings</vt:lpstr>
      <vt:lpstr>Wingdings 2</vt:lpstr>
      <vt:lpstr>Grid</vt:lpstr>
      <vt:lpstr>1_Custom Design</vt:lpstr>
      <vt:lpstr>Adoption Webinar:  Openness in Adoption #3 - Bringing the Child's Voice to Openness Planning - Working with the Office of the Children's Lawyer  </vt:lpstr>
      <vt:lpstr>The involvement of the OCL in access, openness and adoption</vt:lpstr>
      <vt:lpstr>OCL as child’s counsel</vt:lpstr>
      <vt:lpstr>Child Protection applications</vt:lpstr>
      <vt:lpstr>oCL Involvement in child protection Applications</vt:lpstr>
      <vt:lpstr>openness</vt:lpstr>
      <vt:lpstr>OCL Involvement in Openness</vt:lpstr>
      <vt:lpstr>Who gets served and with what?</vt:lpstr>
      <vt:lpstr>MCYS Protocol</vt:lpstr>
      <vt:lpstr>Appointment under s. 153.5</vt:lpstr>
      <vt:lpstr>ADR Referral</vt:lpstr>
      <vt:lpstr>RE-Open a previous file</vt:lpstr>
      <vt:lpstr>Important points about Service of Notices</vt:lpstr>
      <vt:lpstr>Important to seek legal advice</vt:lpstr>
      <vt:lpstr>What to Expect from OCL in an openness file</vt:lpstr>
      <vt:lpstr>Orders vs. Agreements</vt:lpstr>
      <vt:lpstr>There are many paths to openness</vt:lpstr>
      <vt:lpstr>What steps can we take to work together on openness files</vt:lpstr>
      <vt:lpstr>adoptions</vt:lpstr>
      <vt:lpstr>OCL Involvement in Adoptions</vt:lpstr>
      <vt:lpstr>Adoptions continued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involvement of the OCL in access, openness and adoption</dc:title>
  <dc:creator>jmelindy</dc:creator>
  <cp:lastModifiedBy>Shawn Coppen</cp:lastModifiedBy>
  <cp:revision>19</cp:revision>
  <cp:lastPrinted>2015-10-09T01:38:35Z</cp:lastPrinted>
  <dcterms:created xsi:type="dcterms:W3CDTF">2015-10-08T18:02:03Z</dcterms:created>
  <dcterms:modified xsi:type="dcterms:W3CDTF">2015-10-15T13:42:10Z</dcterms:modified>
</cp:coreProperties>
</file>